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57" r:id="rId3"/>
    <p:sldId id="281" r:id="rId4"/>
    <p:sldId id="283" r:id="rId5"/>
    <p:sldId id="261" r:id="rId6"/>
    <p:sldId id="282" r:id="rId7"/>
    <p:sldId id="284" r:id="rId8"/>
    <p:sldId id="285" r:id="rId9"/>
    <p:sldId id="287" r:id="rId10"/>
    <p:sldId id="288" r:id="rId11"/>
    <p:sldId id="289"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45" autoAdjust="0"/>
  </p:normalViewPr>
  <p:slideViewPr>
    <p:cSldViewPr>
      <p:cViewPr varScale="1">
        <p:scale>
          <a:sx n="62" d="100"/>
          <a:sy n="62" d="100"/>
        </p:scale>
        <p:origin x="68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34C42-C579-458B-9C96-8361B519F165}" type="datetimeFigureOut">
              <a:rPr lang="it-IT" smtClean="0"/>
              <a:t>07/05/2019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A0E36-5137-44C8-B113-77475B6037F9}" type="slidenum">
              <a:rPr lang="it-IT" smtClean="0"/>
              <a:t>‹N›</a:t>
            </a:fld>
            <a:endParaRPr lang="it-IT"/>
          </a:p>
        </p:txBody>
      </p:sp>
    </p:spTree>
    <p:extLst>
      <p:ext uri="{BB962C8B-B14F-4D97-AF65-F5344CB8AC3E}">
        <p14:creationId xmlns:p14="http://schemas.microsoft.com/office/powerpoint/2010/main" val="347669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052F465-2D2A-4D94-8723-EC266E509370}"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302714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52F465-2D2A-4D94-8723-EC266E509370}"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8417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52F465-2D2A-4D94-8723-EC266E509370}"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331074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52F465-2D2A-4D94-8723-EC266E509370}"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56032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052F465-2D2A-4D94-8723-EC266E509370}" type="datetimeFigureOut">
              <a:rPr lang="it-IT" smtClean="0"/>
              <a:t>07/05/2019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157796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052F465-2D2A-4D94-8723-EC266E509370}"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297841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052F465-2D2A-4D94-8723-EC266E509370}" type="datetimeFigureOut">
              <a:rPr lang="it-IT" smtClean="0"/>
              <a:t>07/05/2019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419496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052F465-2D2A-4D94-8723-EC266E509370}" type="datetimeFigureOut">
              <a:rPr lang="it-IT" smtClean="0"/>
              <a:t>07/05/2019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417556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052F465-2D2A-4D94-8723-EC266E509370}" type="datetimeFigureOut">
              <a:rPr lang="it-IT" smtClean="0"/>
              <a:t>07/05/2019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366242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052F465-2D2A-4D94-8723-EC266E509370}"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110586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052F465-2D2A-4D94-8723-EC266E509370}" type="datetimeFigureOut">
              <a:rPr lang="it-IT" smtClean="0"/>
              <a:t>07/05/2019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D4E336-1EE9-459D-A4B6-232225426470}" type="slidenum">
              <a:rPr lang="it-IT" smtClean="0"/>
              <a:t>‹N›</a:t>
            </a:fld>
            <a:endParaRPr lang="it-IT"/>
          </a:p>
        </p:txBody>
      </p:sp>
    </p:spTree>
    <p:extLst>
      <p:ext uri="{BB962C8B-B14F-4D97-AF65-F5344CB8AC3E}">
        <p14:creationId xmlns:p14="http://schemas.microsoft.com/office/powerpoint/2010/main" val="976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2F465-2D2A-4D94-8723-EC266E509370}" type="datetimeFigureOut">
              <a:rPr lang="it-IT" smtClean="0"/>
              <a:t>07/05/2019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4E336-1EE9-459D-A4B6-232225426470}" type="slidenum">
              <a:rPr lang="it-IT" smtClean="0"/>
              <a:t>‹N›</a:t>
            </a:fld>
            <a:endParaRPr lang="it-IT"/>
          </a:p>
        </p:txBody>
      </p:sp>
    </p:spTree>
    <p:extLst>
      <p:ext uri="{BB962C8B-B14F-4D97-AF65-F5344CB8AC3E}">
        <p14:creationId xmlns:p14="http://schemas.microsoft.com/office/powerpoint/2010/main" val="411413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rigenerarsi.eu/wp/4-riqualificazione-della-valle-zone-boschiv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rigenerarsi.eu/w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arbonneutralsiena.it/it/" TargetMode="External"/><Relationship Id="rId2" Type="http://schemas.openxmlformats.org/officeDocument/2006/relationships/hyperlink" Target="http://green.terresiena.it/progetto/carbon-free" TargetMode="External"/><Relationship Id="rId1" Type="http://schemas.openxmlformats.org/officeDocument/2006/relationships/slideLayout" Target="../slideLayouts/slideLayout1.xml"/><Relationship Id="rId4" Type="http://schemas.openxmlformats.org/officeDocument/2006/relationships/hyperlink" Target="http://www.carbonneutralsiena.it/wp-content/uploads/2018/06/REGOLAMENTO_Alleanza_Territoriale_Carbon_Neutrality_Siena_v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624"/>
            <a:ext cx="9144000" cy="638944"/>
          </a:xfrm>
        </p:spPr>
        <p:txBody>
          <a:bodyPr>
            <a:normAutofit/>
          </a:bodyPr>
          <a:lstStyle/>
          <a:p>
            <a:r>
              <a:rPr lang="it-IT" sz="2400" dirty="0" smtClean="0"/>
              <a:t>Istituto Tecnico Biotecnologie </a:t>
            </a:r>
            <a:r>
              <a:rPr lang="it-IT" sz="2400" dirty="0"/>
              <a:t>(</a:t>
            </a:r>
            <a:r>
              <a:rPr lang="it-IT" sz="2400" dirty="0" smtClean="0"/>
              <a:t>indirizzo ambientale) </a:t>
            </a:r>
            <a:r>
              <a:rPr lang="it-IT" sz="2400" dirty="0" err="1" smtClean="0"/>
              <a:t>MonnAgnese</a:t>
            </a:r>
            <a:endParaRPr lang="it-IT" sz="2400" dirty="0"/>
          </a:p>
        </p:txBody>
      </p:sp>
      <p:sp>
        <p:nvSpPr>
          <p:cNvPr id="4" name="Titolo 1"/>
          <p:cNvSpPr>
            <a:spLocks noGrp="1"/>
          </p:cNvSpPr>
          <p:nvPr>
            <p:ph idx="1"/>
          </p:nvPr>
        </p:nvSpPr>
        <p:spPr>
          <a:xfrm>
            <a:off x="169168" y="764704"/>
            <a:ext cx="8795320" cy="6093296"/>
          </a:xfrm>
        </p:spPr>
        <p:txBody>
          <a:bodyPr>
            <a:normAutofit fontScale="47500" lnSpcReduction="20000"/>
          </a:bodyPr>
          <a:lstStyle/>
          <a:p>
            <a:pPr marL="0" indent="0" algn="ctr">
              <a:buNone/>
            </a:pPr>
            <a:r>
              <a:rPr lang="it-IT" sz="2400" dirty="0" smtClean="0"/>
              <a:t>Alternanza Scuola/Lavoro 2019/20</a:t>
            </a:r>
          </a:p>
          <a:p>
            <a:pPr marL="0" indent="0">
              <a:buNone/>
            </a:pPr>
            <a:endParaRPr lang="it-IT" sz="2100" b="1" dirty="0" smtClean="0"/>
          </a:p>
          <a:p>
            <a:pPr marL="0" indent="0">
              <a:buNone/>
            </a:pPr>
            <a:r>
              <a:rPr lang="it-IT" sz="2900" b="1" dirty="0" smtClean="0"/>
              <a:t>Ambito progettuale</a:t>
            </a:r>
            <a:r>
              <a:rPr lang="it-IT" sz="2900" dirty="0" smtClean="0"/>
              <a:t>: VOLVER 2018   </a:t>
            </a:r>
            <a:r>
              <a:rPr lang="it-IT" sz="2900" i="1" dirty="0" err="1" smtClean="0"/>
              <a:t>Rigenerar_SI</a:t>
            </a:r>
            <a:r>
              <a:rPr lang="it-IT" sz="2900" i="1" dirty="0" smtClean="0"/>
              <a:t> – Dai </a:t>
            </a:r>
            <a:r>
              <a:rPr lang="it-IT" sz="2900" i="1" dirty="0"/>
              <a:t>il tuo contributo alla carbon </a:t>
            </a:r>
            <a:r>
              <a:rPr lang="it-IT" sz="2900" i="1" dirty="0" err="1"/>
              <a:t>neutrality</a:t>
            </a:r>
            <a:r>
              <a:rPr lang="it-IT" sz="2900" i="1" dirty="0"/>
              <a:t> di Siena, crea con noi un nuovo bosco </a:t>
            </a:r>
            <a:r>
              <a:rPr lang="it-IT" sz="2900" i="1" dirty="0" smtClean="0"/>
              <a:t>urbano</a:t>
            </a:r>
            <a:endParaRPr lang="it-IT" sz="2900" b="1" dirty="0" smtClean="0"/>
          </a:p>
          <a:p>
            <a:pPr marL="0" indent="0">
              <a:buNone/>
            </a:pPr>
            <a:r>
              <a:rPr lang="it-IT" sz="2900" b="1" dirty="0" smtClean="0"/>
              <a:t>oggetto specifico dell’Alternanza</a:t>
            </a:r>
            <a:r>
              <a:rPr lang="it-IT" sz="2900" dirty="0" smtClean="0"/>
              <a:t>: aumentare l’assorbimento delle emissioni di CO2 in ambito urbano, riqualificando ed </a:t>
            </a:r>
            <a:r>
              <a:rPr lang="it-IT" sz="2800" dirty="0" smtClean="0"/>
              <a:t>estendendo il Bosco di Busseto, unico </a:t>
            </a:r>
            <a:r>
              <a:rPr lang="it-IT" sz="2800" dirty="0"/>
              <a:t>bosco </a:t>
            </a:r>
            <a:r>
              <a:rPr lang="it-IT" sz="2800" dirty="0" smtClean="0"/>
              <a:t>dell’area urbana di Siena</a:t>
            </a:r>
            <a:endParaRPr lang="it-IT" sz="2900" dirty="0" smtClean="0"/>
          </a:p>
          <a:p>
            <a:pPr marL="0" indent="0">
              <a:buNone/>
            </a:pPr>
            <a:endParaRPr lang="it-IT" sz="1800" dirty="0" smtClean="0"/>
          </a:p>
          <a:p>
            <a:pPr marL="0" indent="0">
              <a:buNone/>
            </a:pPr>
            <a:endParaRPr lang="it-IT" sz="1800" dirty="0"/>
          </a:p>
          <a:p>
            <a:pPr marL="0" indent="0">
              <a:buNone/>
            </a:pPr>
            <a:endParaRPr lang="it-IT" sz="1800" dirty="0" smtClean="0"/>
          </a:p>
          <a:p>
            <a:pPr marL="0" indent="0">
              <a:buNone/>
            </a:pPr>
            <a:endParaRPr lang="it-IT" sz="1800" dirty="0" smtClean="0"/>
          </a:p>
          <a:p>
            <a:pPr marL="0" indent="0">
              <a:buNone/>
            </a:pPr>
            <a:endParaRPr lang="it-IT" sz="1800" dirty="0"/>
          </a:p>
          <a:p>
            <a:pPr marL="0" indent="0" algn="ctr">
              <a:buNone/>
            </a:pPr>
            <a:r>
              <a:rPr lang="it-IT" sz="3800" dirty="0" smtClean="0">
                <a:solidFill>
                  <a:srgbClr val="FF0000"/>
                </a:solidFill>
              </a:rPr>
              <a:t>17 Maggio 2019 ore 9.00 – Aula Magna </a:t>
            </a:r>
            <a:r>
              <a:rPr lang="it-IT" sz="3800" dirty="0" err="1" smtClean="0">
                <a:solidFill>
                  <a:srgbClr val="FF0000"/>
                </a:solidFill>
              </a:rPr>
              <a:t>Laterino</a:t>
            </a:r>
            <a:r>
              <a:rPr lang="it-IT" sz="3800" dirty="0" smtClean="0">
                <a:solidFill>
                  <a:srgbClr val="FF0000"/>
                </a:solidFill>
              </a:rPr>
              <a:t>, via Laterina n. 2</a:t>
            </a:r>
          </a:p>
          <a:p>
            <a:pPr marL="0" indent="0" algn="ctr">
              <a:buNone/>
            </a:pPr>
            <a:r>
              <a:rPr lang="it-IT" sz="3800" dirty="0">
                <a:solidFill>
                  <a:srgbClr val="FF0000"/>
                </a:solidFill>
              </a:rPr>
              <a:t>p</a:t>
            </a:r>
            <a:r>
              <a:rPr lang="it-IT" sz="3800" dirty="0" smtClean="0">
                <a:solidFill>
                  <a:srgbClr val="FF0000"/>
                </a:solidFill>
              </a:rPr>
              <a:t>resentazione delle</a:t>
            </a:r>
          </a:p>
          <a:p>
            <a:pPr marL="0" indent="0" algn="ctr">
              <a:buNone/>
            </a:pPr>
            <a:r>
              <a:rPr lang="it-IT" sz="4200" b="1" i="1" dirty="0" smtClean="0">
                <a:solidFill>
                  <a:srgbClr val="FF0000"/>
                </a:solidFill>
              </a:rPr>
              <a:t>Esperienze </a:t>
            </a:r>
            <a:r>
              <a:rPr lang="it-IT" sz="4200" b="1" i="1" dirty="0">
                <a:solidFill>
                  <a:srgbClr val="FF0000"/>
                </a:solidFill>
              </a:rPr>
              <a:t>di Alternanza scuola/lavoro per la progettazione e realizzazione del Parco delle Mura</a:t>
            </a:r>
            <a:endParaRPr lang="it-IT" sz="4200" b="1" dirty="0">
              <a:solidFill>
                <a:srgbClr val="FF0000"/>
              </a:solidFill>
            </a:endParaRPr>
          </a:p>
          <a:p>
            <a:pPr marL="0" indent="0">
              <a:buNone/>
            </a:pPr>
            <a:endParaRPr lang="it-IT" sz="1800" dirty="0" smtClean="0"/>
          </a:p>
          <a:p>
            <a:pPr marL="0" indent="0">
              <a:buNone/>
            </a:pPr>
            <a:endParaRPr lang="it-IT" sz="1800" dirty="0"/>
          </a:p>
          <a:p>
            <a:pPr marL="0" indent="0">
              <a:buNone/>
            </a:pPr>
            <a:endParaRPr lang="it-IT" sz="1800" dirty="0" smtClean="0"/>
          </a:p>
          <a:p>
            <a:pPr marL="0" indent="0">
              <a:buNone/>
            </a:pPr>
            <a:endParaRPr lang="it-IT" sz="1800" dirty="0"/>
          </a:p>
          <a:p>
            <a:pPr marL="0" indent="0">
              <a:buNone/>
            </a:pPr>
            <a:endParaRPr lang="it-IT" sz="1800" dirty="0" smtClean="0"/>
          </a:p>
          <a:p>
            <a:pPr marL="0" indent="0">
              <a:buNone/>
            </a:pPr>
            <a:endParaRPr lang="it-IT" sz="1800" dirty="0" smtClean="0"/>
          </a:p>
          <a:p>
            <a:pPr marL="0" indent="0" algn="ctr">
              <a:buNone/>
            </a:pPr>
            <a:r>
              <a:rPr lang="it-IT" sz="1800" dirty="0" smtClean="0"/>
              <a:t>	</a:t>
            </a:r>
            <a:r>
              <a:rPr lang="it-IT" sz="1900" dirty="0" smtClean="0"/>
              <a:t>soggetto ospitante			in collaborazione con </a:t>
            </a:r>
            <a:endParaRPr lang="it-IT" sz="1900" dirty="0"/>
          </a:p>
          <a:p>
            <a:pPr marL="0" indent="0" algn="ctr">
              <a:buNone/>
            </a:pPr>
            <a:endParaRPr lang="it-IT" sz="2800" dirty="0" smtClean="0"/>
          </a:p>
          <a:p>
            <a:pPr marL="0" indent="0" algn="ctr">
              <a:buNone/>
            </a:pPr>
            <a:endParaRPr lang="it-IT" sz="2400" dirty="0"/>
          </a:p>
          <a:p>
            <a:pPr marL="0" indent="0" algn="ctr">
              <a:buNone/>
            </a:pPr>
            <a:endParaRPr lang="it-IT" sz="2400" dirty="0" smtClean="0"/>
          </a:p>
          <a:p>
            <a:pPr marL="0" indent="0" algn="ctr">
              <a:buNone/>
            </a:pPr>
            <a:endParaRPr lang="it-IT" sz="2400" dirty="0"/>
          </a:p>
          <a:p>
            <a:pPr marL="0" indent="0" algn="ctr">
              <a:buNone/>
            </a:pPr>
            <a:endParaRPr lang="it-IT" sz="1900" dirty="0" smtClean="0"/>
          </a:p>
          <a:p>
            <a:pPr marL="0" indent="0" algn="ctr">
              <a:buNone/>
            </a:pPr>
            <a:endParaRPr lang="it-IT" sz="1900" dirty="0"/>
          </a:p>
          <a:p>
            <a:pPr marL="0" indent="0" algn="ctr">
              <a:buNone/>
            </a:pPr>
            <a:r>
              <a:rPr lang="it-IT" sz="1900" dirty="0" smtClean="0"/>
              <a:t>soggetti agevolatori</a:t>
            </a:r>
          </a:p>
          <a:p>
            <a:pPr marL="0" indent="0" algn="ctr">
              <a:buNone/>
            </a:pPr>
            <a:endParaRPr lang="it-IT" sz="1900" dirty="0" smtClean="0"/>
          </a:p>
          <a:p>
            <a:pPr marL="0" indent="0" algn="ctr">
              <a:buNone/>
            </a:pPr>
            <a:endParaRPr lang="it-IT" sz="2800" dirty="0"/>
          </a:p>
          <a:p>
            <a:pPr marL="0" indent="0" algn="ctr">
              <a:buNone/>
            </a:pPr>
            <a:endParaRPr lang="it-IT" sz="2400" dirty="0" smtClean="0"/>
          </a:p>
          <a:p>
            <a:pPr marL="0" indent="0" algn="ctr">
              <a:buNone/>
            </a:pPr>
            <a:r>
              <a:rPr lang="it-IT" sz="1900" dirty="0" smtClean="0"/>
              <a:t>nell’ambito del progetto </a:t>
            </a:r>
            <a:r>
              <a:rPr lang="it-IT" sz="1900" i="1" dirty="0" smtClean="0"/>
              <a:t>«Volver 2017»</a:t>
            </a:r>
          </a:p>
          <a:p>
            <a:pPr marL="0" indent="0" algn="ctr">
              <a:buNone/>
            </a:pPr>
            <a:endParaRPr lang="it-IT" sz="2800" dirty="0"/>
          </a:p>
        </p:txBody>
      </p:sp>
      <p:sp>
        <p:nvSpPr>
          <p:cNvPr id="6"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2020" y="4759657"/>
            <a:ext cx="994433" cy="720000"/>
          </a:xfrm>
          <a:prstGeom prst="rect">
            <a:avLst/>
          </a:prstGeom>
        </p:spPr>
      </p:pic>
      <p:pic>
        <p:nvPicPr>
          <p:cNvPr id="8" name="Immagine 7"/>
          <p:cNvPicPr/>
          <p:nvPr/>
        </p:nvPicPr>
        <p:blipFill>
          <a:blip r:embed="rId3" cstate="print">
            <a:extLst>
              <a:ext uri="{28A0092B-C50C-407E-A947-70E740481C1C}">
                <a14:useLocalDpi xmlns:a14="http://schemas.microsoft.com/office/drawing/2010/main" val="0"/>
              </a:ext>
            </a:extLst>
          </a:blip>
          <a:stretch>
            <a:fillRect/>
          </a:stretch>
        </p:blipFill>
        <p:spPr>
          <a:xfrm>
            <a:off x="6595621" y="4650074"/>
            <a:ext cx="831850" cy="93916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289" y="5733256"/>
            <a:ext cx="6255071" cy="774740"/>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4629134"/>
            <a:ext cx="830124" cy="900000"/>
          </a:xfrm>
          <a:prstGeom prst="rect">
            <a:avLst/>
          </a:prstGeom>
        </p:spPr>
      </p:pic>
    </p:spTree>
    <p:extLst>
      <p:ext uri="{BB962C8B-B14F-4D97-AF65-F5344CB8AC3E}">
        <p14:creationId xmlns:p14="http://schemas.microsoft.com/office/powerpoint/2010/main" val="69730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3"/>
            <a:ext cx="7772400" cy="630832"/>
          </a:xfrm>
        </p:spPr>
        <p:txBody>
          <a:bodyPr>
            <a:normAutofit/>
          </a:bodyPr>
          <a:lstStyle/>
          <a:p>
            <a:r>
              <a:rPr lang="it-IT" sz="3200" dirty="0" smtClean="0"/>
              <a:t>Alternanza Scuola/Lavoro </a:t>
            </a:r>
            <a:r>
              <a:rPr lang="it-IT" sz="3200" i="1" dirty="0" err="1" smtClean="0"/>
              <a:t>MonnAgnese</a:t>
            </a:r>
            <a:endParaRPr lang="it-IT" sz="3200" i="1" dirty="0"/>
          </a:p>
        </p:txBody>
      </p:sp>
      <p:sp>
        <p:nvSpPr>
          <p:cNvPr id="6" name="Sottotitolo 2"/>
          <p:cNvSpPr txBox="1">
            <a:spLocks/>
          </p:cNvSpPr>
          <p:nvPr/>
        </p:nvSpPr>
        <p:spPr>
          <a:xfrm>
            <a:off x="0" y="1484784"/>
            <a:ext cx="9107488" cy="5373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it-IT" sz="1800" dirty="0">
                <a:solidFill>
                  <a:schemeClr val="tx1"/>
                </a:solidFill>
              </a:rPr>
              <a:t>Il programma </a:t>
            </a:r>
            <a:r>
              <a:rPr lang="it-IT" sz="1800" dirty="0" smtClean="0">
                <a:solidFill>
                  <a:schemeClr val="tx1"/>
                </a:solidFill>
              </a:rPr>
              <a:t>delle </a:t>
            </a:r>
            <a:r>
              <a:rPr lang="it-IT" sz="1800" dirty="0">
                <a:solidFill>
                  <a:schemeClr val="tx1"/>
                </a:solidFill>
              </a:rPr>
              <a:t>attività di questa prima annualità prevede per la settimana iniziale (17-21 Giugno) tre giornate insieme ai tecnici botanici dell’Università di Siena (Dipartimento di Scienze della Vita – Orto Botanico):</a:t>
            </a:r>
          </a:p>
          <a:p>
            <a:pPr algn="l"/>
            <a:r>
              <a:rPr lang="it-IT" sz="1800" dirty="0">
                <a:solidFill>
                  <a:schemeClr val="tx1"/>
                </a:solidFill>
              </a:rPr>
              <a:t>- una prima giornata esplorativa sul campo sia per visionare la flora che il percorso del sentiero dove cartellinare le specie vegetali più significative, che individuare le aree dell’eventuale intervento di recupero del </a:t>
            </a:r>
            <a:r>
              <a:rPr lang="it-IT" sz="1800" dirty="0" smtClean="0">
                <a:solidFill>
                  <a:schemeClr val="tx1"/>
                </a:solidFill>
              </a:rPr>
              <a:t>bosco;</a:t>
            </a:r>
            <a:r>
              <a:rPr lang="it-IT" sz="1800" dirty="0">
                <a:solidFill>
                  <a:schemeClr val="tx1"/>
                </a:solidFill>
              </a:rPr>
              <a:t/>
            </a:r>
            <a:br>
              <a:rPr lang="it-IT" sz="1800" dirty="0">
                <a:solidFill>
                  <a:schemeClr val="tx1"/>
                </a:solidFill>
              </a:rPr>
            </a:br>
            <a:r>
              <a:rPr lang="it-IT" sz="1800" dirty="0">
                <a:solidFill>
                  <a:schemeClr val="tx1"/>
                </a:solidFill>
              </a:rPr>
              <a:t>- una seconda giornata di determinazione delle specie raccolte e di corso sulla preparazione dei cartellini per le </a:t>
            </a:r>
            <a:r>
              <a:rPr lang="it-IT" sz="1800" dirty="0" smtClean="0">
                <a:solidFill>
                  <a:schemeClr val="tx1"/>
                </a:solidFill>
              </a:rPr>
              <a:t>specie;</a:t>
            </a:r>
            <a:r>
              <a:rPr lang="it-IT" sz="1800" dirty="0">
                <a:solidFill>
                  <a:schemeClr val="tx1"/>
                </a:solidFill>
              </a:rPr>
              <a:t/>
            </a:r>
            <a:br>
              <a:rPr lang="it-IT" sz="1800" dirty="0">
                <a:solidFill>
                  <a:schemeClr val="tx1"/>
                </a:solidFill>
              </a:rPr>
            </a:br>
            <a:r>
              <a:rPr lang="it-IT" sz="1800" dirty="0">
                <a:solidFill>
                  <a:schemeClr val="tx1"/>
                </a:solidFill>
              </a:rPr>
              <a:t>- una terza giornata di lavoro al </a:t>
            </a:r>
            <a:r>
              <a:rPr lang="it-IT" sz="1800" dirty="0" smtClean="0">
                <a:solidFill>
                  <a:schemeClr val="tx1"/>
                </a:solidFill>
              </a:rPr>
              <a:t>computer </a:t>
            </a:r>
            <a:r>
              <a:rPr lang="it-IT" sz="1800" dirty="0">
                <a:solidFill>
                  <a:schemeClr val="tx1"/>
                </a:solidFill>
              </a:rPr>
              <a:t>per la preparazione globale dei cartellini (raccolta, sintesi e formattazione di materiale descrittivo su flora/fauna, con </a:t>
            </a:r>
            <a:r>
              <a:rPr lang="it-IT" sz="1800" dirty="0" smtClean="0">
                <a:solidFill>
                  <a:schemeClr val="tx1"/>
                </a:solidFill>
              </a:rPr>
              <a:t>seguente </a:t>
            </a:r>
            <a:r>
              <a:rPr lang="it-IT" sz="1800" dirty="0">
                <a:solidFill>
                  <a:schemeClr val="tx1"/>
                </a:solidFill>
              </a:rPr>
              <a:t>collaborazione </a:t>
            </a:r>
            <a:r>
              <a:rPr lang="it-IT" sz="1800" dirty="0" smtClean="0">
                <a:solidFill>
                  <a:schemeClr val="tx1"/>
                </a:solidFill>
              </a:rPr>
              <a:t>e integrazione con il lavoro già in corso del Liceo </a:t>
            </a:r>
            <a:r>
              <a:rPr lang="it-IT" sz="1800" dirty="0">
                <a:solidFill>
                  <a:schemeClr val="tx1"/>
                </a:solidFill>
              </a:rPr>
              <a:t>artistico per </a:t>
            </a:r>
            <a:r>
              <a:rPr lang="it-IT" sz="1800" dirty="0" smtClean="0">
                <a:solidFill>
                  <a:schemeClr val="tx1"/>
                </a:solidFill>
              </a:rPr>
              <a:t>le immagini e i layouts, </a:t>
            </a:r>
            <a:r>
              <a:rPr lang="it-IT" sz="1800" dirty="0">
                <a:solidFill>
                  <a:schemeClr val="tx1"/>
                </a:solidFill>
              </a:rPr>
              <a:t>e con Istituto Tecnico informatico per </a:t>
            </a:r>
            <a:r>
              <a:rPr lang="it-IT" sz="1800" dirty="0" err="1">
                <a:solidFill>
                  <a:schemeClr val="tx1"/>
                </a:solidFill>
              </a:rPr>
              <a:t>Qcode</a:t>
            </a:r>
            <a:r>
              <a:rPr lang="it-IT" sz="1800" dirty="0" smtClean="0">
                <a:solidFill>
                  <a:schemeClr val="tx1"/>
                </a:solidFill>
              </a:rPr>
              <a:t>).</a:t>
            </a:r>
            <a:endParaRPr lang="it-IT" sz="1800" dirty="0">
              <a:solidFill>
                <a:schemeClr val="tx1"/>
              </a:solidFill>
            </a:endParaRPr>
          </a:p>
          <a:p>
            <a:pPr algn="l"/>
            <a:r>
              <a:rPr lang="it-IT" sz="1800" dirty="0">
                <a:solidFill>
                  <a:schemeClr val="tx1"/>
                </a:solidFill>
              </a:rPr>
              <a:t>Le altre due </a:t>
            </a:r>
            <a:r>
              <a:rPr lang="it-IT" sz="1800" dirty="0" smtClean="0">
                <a:solidFill>
                  <a:schemeClr val="tx1"/>
                </a:solidFill>
              </a:rPr>
              <a:t>giornate, insieme </a:t>
            </a:r>
            <a:r>
              <a:rPr lang="it-IT" sz="1800" dirty="0">
                <a:solidFill>
                  <a:schemeClr val="tx1"/>
                </a:solidFill>
              </a:rPr>
              <a:t>ai coetanei dell’Istituto </a:t>
            </a:r>
            <a:r>
              <a:rPr lang="it-IT" sz="1800" dirty="0" smtClean="0">
                <a:solidFill>
                  <a:schemeClr val="tx1"/>
                </a:solidFill>
              </a:rPr>
              <a:t>Agrario, </a:t>
            </a:r>
            <a:r>
              <a:rPr lang="it-IT" sz="1800" dirty="0">
                <a:solidFill>
                  <a:schemeClr val="tx1"/>
                </a:solidFill>
              </a:rPr>
              <a:t>saranno dedicate alla riduzione delle invasive/infestanti: con semplici e non pericolose azioni di cura, quali il taglio dei rampicanti alla base della vegetazione autoctona, una programmazione per la riduzione della robinia e un tentativo di eradicazione dell’ailanto. Il recupero delle essenze vegetali autoctone in difficoltà di crescita proseguirà con la creazione dello spazio ecologico per lo sviluppo delle piante arbustive o arboree. Infine la progettazione della riapertura del sentiero longitudinale di divisione fra la zona boschiva e agricola.</a:t>
            </a:r>
          </a:p>
          <a:p>
            <a:pPr algn="l"/>
            <a:endParaRPr lang="it-IT" sz="1600" dirty="0" smtClean="0">
              <a:solidFill>
                <a:schemeClr val="tx1"/>
              </a:solidFill>
            </a:endParaRPr>
          </a:p>
        </p:txBody>
      </p:sp>
      <p:sp>
        <p:nvSpPr>
          <p:cNvPr id="7" name="Sottotitolo 2"/>
          <p:cNvSpPr txBox="1">
            <a:spLocks/>
          </p:cNvSpPr>
          <p:nvPr/>
        </p:nvSpPr>
        <p:spPr>
          <a:xfrm>
            <a:off x="-36512" y="548680"/>
            <a:ext cx="9144000" cy="6456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4000" dirty="0" smtClean="0">
                <a:solidFill>
                  <a:schemeClr val="tx1"/>
                </a:solidFill>
              </a:rPr>
              <a:t>LE ATTIVITA’ PREVISTE</a:t>
            </a:r>
          </a:p>
        </p:txBody>
      </p:sp>
    </p:spTree>
    <p:extLst>
      <p:ext uri="{BB962C8B-B14F-4D97-AF65-F5344CB8AC3E}">
        <p14:creationId xmlns:p14="http://schemas.microsoft.com/office/powerpoint/2010/main" val="391229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3"/>
            <a:ext cx="7772400" cy="630832"/>
          </a:xfrm>
        </p:spPr>
        <p:txBody>
          <a:bodyPr>
            <a:normAutofit/>
          </a:bodyPr>
          <a:lstStyle/>
          <a:p>
            <a:r>
              <a:rPr lang="it-IT" sz="3200" dirty="0" smtClean="0"/>
              <a:t>Alternanza Scuola/Lavoro </a:t>
            </a:r>
            <a:r>
              <a:rPr lang="it-IT" sz="3200" i="1" dirty="0" err="1" smtClean="0"/>
              <a:t>MonnAgnese</a:t>
            </a:r>
            <a:endParaRPr lang="it-IT" sz="3200" i="1" dirty="0"/>
          </a:p>
        </p:txBody>
      </p:sp>
      <p:sp>
        <p:nvSpPr>
          <p:cNvPr id="6" name="Sottotitolo 2"/>
          <p:cNvSpPr txBox="1">
            <a:spLocks/>
          </p:cNvSpPr>
          <p:nvPr/>
        </p:nvSpPr>
        <p:spPr>
          <a:xfrm>
            <a:off x="0" y="1728192"/>
            <a:ext cx="9107488" cy="51571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it-IT" sz="1800" dirty="0">
                <a:solidFill>
                  <a:schemeClr val="tx1"/>
                </a:solidFill>
              </a:rPr>
              <a:t>Fra le attività previste nel proseguo di questa prima annualità (</a:t>
            </a:r>
            <a:r>
              <a:rPr lang="it-IT" sz="1800" dirty="0" smtClean="0">
                <a:solidFill>
                  <a:schemeClr val="tx1"/>
                </a:solidFill>
              </a:rPr>
              <a:t>una fase </a:t>
            </a:r>
            <a:r>
              <a:rPr lang="it-IT" sz="1800" dirty="0">
                <a:solidFill>
                  <a:schemeClr val="tx1"/>
                </a:solidFill>
              </a:rPr>
              <a:t>autunnale e </a:t>
            </a:r>
            <a:r>
              <a:rPr lang="it-IT" sz="1800" dirty="0" smtClean="0">
                <a:solidFill>
                  <a:schemeClr val="tx1"/>
                </a:solidFill>
              </a:rPr>
              <a:t>una </a:t>
            </a:r>
            <a:r>
              <a:rPr lang="it-IT" sz="1800" dirty="0">
                <a:solidFill>
                  <a:schemeClr val="tx1"/>
                </a:solidFill>
              </a:rPr>
              <a:t>primaverile) ci sono:</a:t>
            </a:r>
          </a:p>
          <a:p>
            <a:pPr algn="l"/>
            <a:r>
              <a:rPr lang="it-IT" sz="1800" dirty="0">
                <a:solidFill>
                  <a:schemeClr val="tx1"/>
                </a:solidFill>
              </a:rPr>
              <a:t>- il rimboschimento delle zone senza vegetazione, con la piantumazione di arbusti sempreverdi preparatori per la colonizzazione del leccio e di qualche leccio</a:t>
            </a:r>
          </a:p>
          <a:p>
            <a:pPr algn="l"/>
            <a:r>
              <a:rPr lang="it-IT" sz="1800" dirty="0">
                <a:solidFill>
                  <a:schemeClr val="tx1"/>
                </a:solidFill>
              </a:rPr>
              <a:t>- l’inizio della sistemazione a verde del sentiero e delle zone relax</a:t>
            </a:r>
          </a:p>
          <a:p>
            <a:pPr algn="l"/>
            <a:r>
              <a:rPr lang="it-IT" sz="1800" dirty="0">
                <a:solidFill>
                  <a:schemeClr val="tx1"/>
                </a:solidFill>
              </a:rPr>
              <a:t>- la progettazione della segnaletica e la collocazione in sito, insieme ai cartellini</a:t>
            </a:r>
          </a:p>
          <a:p>
            <a:pPr algn="l"/>
            <a:r>
              <a:rPr lang="it-IT" sz="1800" dirty="0">
                <a:solidFill>
                  <a:schemeClr val="tx1"/>
                </a:solidFill>
              </a:rPr>
              <a:t>- il calcolo dell’abbattimento delle emissioni climalteranti</a:t>
            </a:r>
          </a:p>
          <a:p>
            <a:pPr algn="l"/>
            <a:r>
              <a:rPr lang="it-IT" sz="1800" dirty="0">
                <a:solidFill>
                  <a:schemeClr val="tx1"/>
                </a:solidFill>
              </a:rPr>
              <a:t>e altre azioni possibili prima dell’avvio dei lavori </a:t>
            </a:r>
            <a:r>
              <a:rPr lang="it-IT" sz="1800" dirty="0" smtClean="0">
                <a:solidFill>
                  <a:schemeClr val="tx1"/>
                </a:solidFill>
              </a:rPr>
              <a:t>comunali sulla </a:t>
            </a:r>
            <a:r>
              <a:rPr lang="it-IT" sz="1800" dirty="0">
                <a:solidFill>
                  <a:schemeClr val="tx1"/>
                </a:solidFill>
              </a:rPr>
              <a:t>ciclopedonale.</a:t>
            </a:r>
          </a:p>
          <a:p>
            <a:pPr algn="l"/>
            <a:r>
              <a:rPr lang="it-IT" sz="1800" dirty="0">
                <a:solidFill>
                  <a:schemeClr val="tx1"/>
                </a:solidFill>
              </a:rPr>
              <a:t> </a:t>
            </a:r>
            <a:endParaRPr lang="it-IT" sz="1800" dirty="0" smtClean="0">
              <a:solidFill>
                <a:schemeClr val="tx1"/>
              </a:solidFill>
            </a:endParaRPr>
          </a:p>
          <a:p>
            <a:pPr algn="l"/>
            <a:endParaRPr lang="it-IT" sz="1800" dirty="0">
              <a:solidFill>
                <a:schemeClr val="tx1"/>
              </a:solidFill>
            </a:endParaRPr>
          </a:p>
          <a:p>
            <a:pPr algn="l"/>
            <a:r>
              <a:rPr lang="it-IT" sz="1800" dirty="0">
                <a:solidFill>
                  <a:schemeClr val="tx1"/>
                </a:solidFill>
              </a:rPr>
              <a:t>Le operazioni più impegnative, quali il taglio/eradicazione di alberature infestanti verranno effettuate da personale specializzato facente parte delle associazioni di volontariato e/o da queste incaricato. </a:t>
            </a:r>
            <a:r>
              <a:rPr lang="it-IT" sz="1800" dirty="0" smtClean="0">
                <a:solidFill>
                  <a:schemeClr val="tx1"/>
                </a:solidFill>
              </a:rPr>
              <a:t>Potremo </a:t>
            </a:r>
            <a:r>
              <a:rPr lang="it-IT" sz="1800" dirty="0">
                <a:solidFill>
                  <a:schemeClr val="tx1"/>
                </a:solidFill>
              </a:rPr>
              <a:t>partecipare a semplici azioni di rimozione del </a:t>
            </a:r>
            <a:r>
              <a:rPr lang="it-IT" sz="1800" dirty="0" smtClean="0">
                <a:solidFill>
                  <a:schemeClr val="tx1"/>
                </a:solidFill>
              </a:rPr>
              <a:t>legname e/o di pulizia </a:t>
            </a:r>
            <a:r>
              <a:rPr lang="it-IT" sz="1800" dirty="0">
                <a:solidFill>
                  <a:schemeClr val="tx1"/>
                </a:solidFill>
              </a:rPr>
              <a:t>insieme ai volontari, nell’ambito di campagne di volontariato quali Puliamo il </a:t>
            </a:r>
            <a:r>
              <a:rPr lang="it-IT" sz="1800" dirty="0" smtClean="0">
                <a:solidFill>
                  <a:schemeClr val="tx1"/>
                </a:solidFill>
              </a:rPr>
              <a:t>Mondo o Operazione fiumi, nonché </a:t>
            </a:r>
            <a:r>
              <a:rPr lang="it-IT" sz="1800" dirty="0">
                <a:solidFill>
                  <a:schemeClr val="tx1"/>
                </a:solidFill>
              </a:rPr>
              <a:t>alle operazioni di piantumazione, trattandosi di piccole piante la cui messa in dimora è prevista in zone non particolarmente impervie</a:t>
            </a:r>
            <a:r>
              <a:rPr lang="it-IT" sz="1800" dirty="0" smtClean="0">
                <a:solidFill>
                  <a:schemeClr val="tx1"/>
                </a:solidFill>
              </a:rPr>
              <a:t>.</a:t>
            </a:r>
            <a:endParaRPr lang="it-IT" sz="1800" dirty="0">
              <a:solidFill>
                <a:schemeClr val="tx1"/>
              </a:solidFill>
            </a:endParaRPr>
          </a:p>
        </p:txBody>
      </p:sp>
      <p:sp>
        <p:nvSpPr>
          <p:cNvPr id="7" name="Sottotitolo 2"/>
          <p:cNvSpPr txBox="1">
            <a:spLocks/>
          </p:cNvSpPr>
          <p:nvPr/>
        </p:nvSpPr>
        <p:spPr>
          <a:xfrm>
            <a:off x="-36512" y="548680"/>
            <a:ext cx="9144000" cy="6456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4000" dirty="0" smtClean="0">
                <a:solidFill>
                  <a:schemeClr val="tx1"/>
                </a:solidFill>
              </a:rPr>
              <a:t>LE ATTIVITA’ PREVISTE</a:t>
            </a:r>
          </a:p>
        </p:txBody>
      </p:sp>
    </p:spTree>
    <p:extLst>
      <p:ext uri="{BB962C8B-B14F-4D97-AF65-F5344CB8AC3E}">
        <p14:creationId xmlns:p14="http://schemas.microsoft.com/office/powerpoint/2010/main" val="13132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4"/>
            <a:ext cx="7772400" cy="866527"/>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908720"/>
            <a:ext cx="9144000" cy="5949280"/>
          </a:xfrm>
        </p:spPr>
        <p:txBody>
          <a:bodyPr>
            <a:noAutofit/>
          </a:bodyPr>
          <a:lstStyle/>
          <a:p>
            <a:r>
              <a:rPr lang="it-IT" sz="3600" dirty="0">
                <a:solidFill>
                  <a:schemeClr val="tx1"/>
                </a:solidFill>
              </a:rPr>
              <a:t>ORGANIZZAZIONE DELL</a:t>
            </a:r>
            <a:r>
              <a:rPr lang="it-IT" sz="3600" dirty="0" smtClean="0">
                <a:solidFill>
                  <a:schemeClr val="tx1"/>
                </a:solidFill>
              </a:rPr>
              <a:t>’ ALTERNANZA</a:t>
            </a:r>
            <a:endParaRPr lang="it-IT" sz="3600" dirty="0">
              <a:solidFill>
                <a:schemeClr val="tx1"/>
              </a:solidFill>
            </a:endParaRPr>
          </a:p>
          <a:p>
            <a:pPr algn="l"/>
            <a:endParaRPr lang="it-IT" sz="2800" dirty="0" smtClean="0">
              <a:solidFill>
                <a:srgbClr val="FF0000"/>
              </a:solidFill>
            </a:endParaRPr>
          </a:p>
          <a:p>
            <a:pPr algn="l"/>
            <a:r>
              <a:rPr lang="it-IT" sz="2800" dirty="0" smtClean="0">
                <a:solidFill>
                  <a:srgbClr val="FF0000"/>
                </a:solidFill>
              </a:rPr>
              <a:t>Inizierà </a:t>
            </a:r>
            <a:r>
              <a:rPr lang="it-IT" sz="2800" dirty="0" smtClean="0">
                <a:solidFill>
                  <a:srgbClr val="FF0000"/>
                </a:solidFill>
              </a:rPr>
              <a:t>nel Giugno 2019.</a:t>
            </a:r>
          </a:p>
          <a:p>
            <a:pPr algn="l"/>
            <a:r>
              <a:rPr lang="it-IT" sz="2800" dirty="0" smtClean="0">
                <a:solidFill>
                  <a:srgbClr val="FF0000"/>
                </a:solidFill>
              </a:rPr>
              <a:t>Vengono quindi brevemente esposti solo </a:t>
            </a:r>
            <a:r>
              <a:rPr lang="it-IT" sz="2800" dirty="0" smtClean="0">
                <a:solidFill>
                  <a:srgbClr val="FF0000"/>
                </a:solidFill>
              </a:rPr>
              <a:t>gli obiettivi </a:t>
            </a:r>
            <a:r>
              <a:rPr lang="it-IT" sz="2800" dirty="0" smtClean="0">
                <a:solidFill>
                  <a:srgbClr val="FF0000"/>
                </a:solidFill>
              </a:rPr>
              <a:t>e </a:t>
            </a:r>
            <a:r>
              <a:rPr lang="it-IT" sz="2800" dirty="0" smtClean="0">
                <a:solidFill>
                  <a:srgbClr val="FF0000"/>
                </a:solidFill>
              </a:rPr>
              <a:t>le attività </a:t>
            </a:r>
            <a:r>
              <a:rPr lang="it-IT" sz="2800" dirty="0" smtClean="0">
                <a:solidFill>
                  <a:srgbClr val="FF0000"/>
                </a:solidFill>
              </a:rPr>
              <a:t>previste</a:t>
            </a:r>
            <a:r>
              <a:rPr lang="it-IT" sz="2800" dirty="0" smtClean="0">
                <a:solidFill>
                  <a:srgbClr val="FF0000"/>
                </a:solidFill>
              </a:rPr>
              <a:t>.</a:t>
            </a:r>
            <a:endParaRPr lang="it-IT" sz="2800" dirty="0" smtClean="0">
              <a:solidFill>
                <a:srgbClr val="FF0000"/>
              </a:solidFill>
            </a:endParaRPr>
          </a:p>
          <a:p>
            <a:pPr algn="l"/>
            <a:r>
              <a:rPr lang="it-IT" sz="2800" dirty="0" smtClean="0">
                <a:solidFill>
                  <a:srgbClr val="FF0000"/>
                </a:solidFill>
              </a:rPr>
              <a:t>Partecipa la classe 3B.</a:t>
            </a:r>
          </a:p>
          <a:p>
            <a:pPr algn="l"/>
            <a:endParaRPr lang="it-IT" sz="2800" dirty="0" smtClean="0">
              <a:solidFill>
                <a:srgbClr val="FF0000"/>
              </a:solidFill>
            </a:endParaRPr>
          </a:p>
          <a:p>
            <a:pPr algn="l"/>
            <a:r>
              <a:rPr lang="it-IT" sz="2800" dirty="0" smtClean="0">
                <a:solidFill>
                  <a:srgbClr val="FF0000"/>
                </a:solidFill>
              </a:rPr>
              <a:t>Un’ampia documentazione </a:t>
            </a:r>
            <a:r>
              <a:rPr lang="it-IT" sz="2800" dirty="0" smtClean="0">
                <a:solidFill>
                  <a:srgbClr val="FF0000"/>
                </a:solidFill>
              </a:rPr>
              <a:t>si trova </a:t>
            </a:r>
            <a:r>
              <a:rPr lang="it-IT" sz="2800" dirty="0" smtClean="0">
                <a:solidFill>
                  <a:srgbClr val="FF0000"/>
                </a:solidFill>
              </a:rPr>
              <a:t>sul </a:t>
            </a:r>
            <a:r>
              <a:rPr lang="it-IT" sz="2800" dirty="0">
                <a:solidFill>
                  <a:srgbClr val="FF0000"/>
                </a:solidFill>
              </a:rPr>
              <a:t>sito </a:t>
            </a:r>
            <a:r>
              <a:rPr lang="it-IT" sz="2800" b="1" i="1" dirty="0" err="1" smtClean="0">
                <a:solidFill>
                  <a:srgbClr val="FF0000"/>
                </a:solidFill>
              </a:rPr>
              <a:t>Rigenerar_SI</a:t>
            </a:r>
            <a:r>
              <a:rPr lang="it-IT" sz="2800" dirty="0" smtClean="0">
                <a:solidFill>
                  <a:srgbClr val="FF0000"/>
                </a:solidFill>
              </a:rPr>
              <a:t> (sviluppato </a:t>
            </a:r>
            <a:r>
              <a:rPr lang="it-IT" sz="2800" dirty="0">
                <a:solidFill>
                  <a:srgbClr val="FF0000"/>
                </a:solidFill>
              </a:rPr>
              <a:t>dai </a:t>
            </a:r>
            <a:r>
              <a:rPr lang="it-IT" sz="2800" dirty="0" smtClean="0">
                <a:solidFill>
                  <a:srgbClr val="FF0000"/>
                </a:solidFill>
              </a:rPr>
              <a:t>coetanei </a:t>
            </a:r>
            <a:r>
              <a:rPr lang="it-IT" sz="2800" dirty="0">
                <a:solidFill>
                  <a:srgbClr val="FF0000"/>
                </a:solidFill>
              </a:rPr>
              <a:t>dell’IIS </a:t>
            </a:r>
            <a:r>
              <a:rPr lang="it-IT" sz="2800" dirty="0" err="1" smtClean="0">
                <a:solidFill>
                  <a:srgbClr val="FF0000"/>
                </a:solidFill>
              </a:rPr>
              <a:t>Sarrocchi</a:t>
            </a:r>
            <a:r>
              <a:rPr lang="it-IT" sz="2800" dirty="0" smtClean="0">
                <a:solidFill>
                  <a:srgbClr val="FF0000"/>
                </a:solidFill>
              </a:rPr>
              <a:t>), come </a:t>
            </a:r>
            <a:r>
              <a:rPr lang="it-IT" sz="2800" dirty="0" err="1" smtClean="0">
                <a:solidFill>
                  <a:srgbClr val="FF0000"/>
                </a:solidFill>
              </a:rPr>
              <a:t>sottoprogetto</a:t>
            </a:r>
            <a:endParaRPr lang="it-IT" sz="2800" dirty="0">
              <a:solidFill>
                <a:srgbClr val="FF0000"/>
              </a:solidFill>
            </a:endParaRPr>
          </a:p>
          <a:p>
            <a:pPr algn="l"/>
            <a:r>
              <a:rPr lang="it-IT" sz="2800" dirty="0" smtClean="0">
                <a:solidFill>
                  <a:srgbClr val="FF0000"/>
                </a:solidFill>
              </a:rPr>
              <a:t>«</a:t>
            </a:r>
            <a:r>
              <a:rPr lang="it-IT" sz="2800" i="1" dirty="0" smtClean="0">
                <a:solidFill>
                  <a:srgbClr val="FF0000"/>
                </a:solidFill>
              </a:rPr>
              <a:t>4 – La riqualificazione boschiva</a:t>
            </a:r>
            <a:r>
              <a:rPr lang="it-IT" sz="2800" dirty="0" smtClean="0">
                <a:solidFill>
                  <a:srgbClr val="FF0000"/>
                </a:solidFill>
              </a:rPr>
              <a:t>», al </a:t>
            </a:r>
            <a:r>
              <a:rPr lang="it-IT" sz="2800" dirty="0">
                <a:solidFill>
                  <a:srgbClr val="FF0000"/>
                </a:solidFill>
              </a:rPr>
              <a:t>link:</a:t>
            </a:r>
          </a:p>
          <a:p>
            <a:pPr algn="l"/>
            <a:r>
              <a:rPr lang="it-IT" sz="2000" dirty="0">
                <a:hlinkClick r:id="rId2"/>
              </a:rPr>
              <a:t>https://www.rigenerarsi.eu/wp/4-riqualificazione-della-valle-zone-boschive/</a:t>
            </a:r>
            <a:endParaRPr lang="it-IT" sz="2000" dirty="0">
              <a:solidFill>
                <a:schemeClr val="tx1"/>
              </a:solidFill>
            </a:endParaRPr>
          </a:p>
        </p:txBody>
      </p:sp>
    </p:spTree>
    <p:extLst>
      <p:ext uri="{BB962C8B-B14F-4D97-AF65-F5344CB8AC3E}">
        <p14:creationId xmlns:p14="http://schemas.microsoft.com/office/powerpoint/2010/main" val="111595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4"/>
            <a:ext cx="7772400" cy="866527"/>
          </a:xfrm>
        </p:spPr>
        <p:txBody>
          <a:bodyPr>
            <a:normAutofit/>
          </a:bodyPr>
          <a:lstStyle/>
          <a:p>
            <a:r>
              <a:rPr lang="it-IT" sz="3200" dirty="0" smtClean="0"/>
              <a:t>Alternanza Scuola/Lavoro IIS </a:t>
            </a:r>
            <a:r>
              <a:rPr lang="it-IT" sz="3200" dirty="0"/>
              <a:t>Ricasoli</a:t>
            </a:r>
          </a:p>
        </p:txBody>
      </p:sp>
      <p:sp>
        <p:nvSpPr>
          <p:cNvPr id="3" name="Sottotitolo 2"/>
          <p:cNvSpPr>
            <a:spLocks noGrp="1"/>
          </p:cNvSpPr>
          <p:nvPr>
            <p:ph type="subTitle" idx="1"/>
          </p:nvPr>
        </p:nvSpPr>
        <p:spPr>
          <a:xfrm>
            <a:off x="0" y="864096"/>
            <a:ext cx="9144000" cy="6021288"/>
          </a:xfrm>
        </p:spPr>
        <p:txBody>
          <a:bodyPr>
            <a:noAutofit/>
          </a:bodyPr>
          <a:lstStyle/>
          <a:p>
            <a:r>
              <a:rPr lang="it-IT" sz="3600" dirty="0" smtClean="0">
                <a:solidFill>
                  <a:schemeClr val="tx1"/>
                </a:solidFill>
              </a:rPr>
              <a:t>ORGANIZZAZIONE DELL’ ALTERNANZA</a:t>
            </a:r>
          </a:p>
          <a:p>
            <a:pPr algn="l"/>
            <a:endParaRPr lang="it-IT" sz="2000" dirty="0" smtClean="0"/>
          </a:p>
          <a:p>
            <a:pPr algn="l"/>
            <a:r>
              <a:rPr lang="it-IT" sz="2000" dirty="0" smtClean="0">
                <a:solidFill>
                  <a:srgbClr val="FF0000"/>
                </a:solidFill>
              </a:rPr>
              <a:t>L’Associazione</a:t>
            </a:r>
            <a:r>
              <a:rPr lang="it-IT" sz="2000" dirty="0" smtClean="0">
                <a:solidFill>
                  <a:srgbClr val="FF0000"/>
                </a:solidFill>
              </a:rPr>
              <a:t> che </a:t>
            </a:r>
            <a:r>
              <a:rPr lang="it-IT" sz="2000" dirty="0" smtClean="0">
                <a:solidFill>
                  <a:srgbClr val="FF0000"/>
                </a:solidFill>
              </a:rPr>
              <a:t>ospita l’alternanza, come soggetto del partenariato </a:t>
            </a:r>
            <a:r>
              <a:rPr lang="it-IT" sz="2000" dirty="0" err="1">
                <a:hlinkClick r:id="rId2"/>
              </a:rPr>
              <a:t>Rigenerar_SI</a:t>
            </a:r>
            <a:r>
              <a:rPr lang="it-IT" sz="2000" u="sng" dirty="0">
                <a:hlinkClick r:id="rId2"/>
              </a:rPr>
              <a:t> </a:t>
            </a:r>
            <a:r>
              <a:rPr lang="it-IT" sz="2000" dirty="0" smtClean="0">
                <a:solidFill>
                  <a:srgbClr val="FF0000"/>
                </a:solidFill>
              </a:rPr>
              <a:t>con maggiori competenze sull’argomento di questo</a:t>
            </a:r>
            <a:r>
              <a:rPr lang="it-IT" sz="2000" dirty="0" smtClean="0">
                <a:solidFill>
                  <a:srgbClr val="FF0000"/>
                </a:solidFill>
              </a:rPr>
              <a:t> </a:t>
            </a:r>
            <a:r>
              <a:rPr lang="it-IT" sz="2000" dirty="0" err="1" smtClean="0">
                <a:solidFill>
                  <a:srgbClr val="FF0000"/>
                </a:solidFill>
              </a:rPr>
              <a:t>sottoprogetto</a:t>
            </a:r>
            <a:r>
              <a:rPr lang="it-IT" sz="2000" dirty="0" smtClean="0">
                <a:solidFill>
                  <a:srgbClr val="FF0000"/>
                </a:solidFill>
              </a:rPr>
              <a:t>, </a:t>
            </a:r>
            <a:r>
              <a:rPr lang="it-IT" sz="2000" dirty="0">
                <a:solidFill>
                  <a:srgbClr val="FF0000"/>
                </a:solidFill>
              </a:rPr>
              <a:t>è il WWF, associazione </a:t>
            </a:r>
            <a:r>
              <a:rPr lang="it-IT" sz="2000" dirty="0" smtClean="0">
                <a:solidFill>
                  <a:srgbClr val="FF0000"/>
                </a:solidFill>
              </a:rPr>
              <a:t>con la quale l’Istituto Biotecnologico si incontra </a:t>
            </a:r>
            <a:r>
              <a:rPr lang="it-IT" sz="2000" dirty="0">
                <a:solidFill>
                  <a:srgbClr val="FF0000"/>
                </a:solidFill>
              </a:rPr>
              <a:t>così per la seconda volta, dopo la partecipazione della classe </a:t>
            </a:r>
            <a:r>
              <a:rPr lang="it-IT" sz="2000" dirty="0" smtClean="0">
                <a:solidFill>
                  <a:srgbClr val="FF0000"/>
                </a:solidFill>
              </a:rPr>
              <a:t>4B </a:t>
            </a:r>
            <a:r>
              <a:rPr lang="it-IT" sz="2000" dirty="0">
                <a:solidFill>
                  <a:srgbClr val="FF0000"/>
                </a:solidFill>
              </a:rPr>
              <a:t>al concorso nazionale "Urban nature" promosso a livello nazionale dall'associazione </a:t>
            </a:r>
            <a:r>
              <a:rPr lang="it-IT" sz="2000" dirty="0" smtClean="0">
                <a:solidFill>
                  <a:srgbClr val="FF0000"/>
                </a:solidFill>
              </a:rPr>
              <a:t>ambientalista.</a:t>
            </a:r>
          </a:p>
          <a:p>
            <a:pPr algn="l"/>
            <a:r>
              <a:rPr lang="it-IT" sz="2000" dirty="0" smtClean="0">
                <a:solidFill>
                  <a:srgbClr val="FF0000"/>
                </a:solidFill>
              </a:rPr>
              <a:t>Partecipa </a:t>
            </a:r>
            <a:r>
              <a:rPr lang="it-IT" sz="2000" dirty="0">
                <a:solidFill>
                  <a:srgbClr val="FF0000"/>
                </a:solidFill>
              </a:rPr>
              <a:t>come partner Legambiente (associazione capofila del </a:t>
            </a:r>
            <a:r>
              <a:rPr lang="it-IT" sz="2000" dirty="0" smtClean="0">
                <a:solidFill>
                  <a:srgbClr val="FF0000"/>
                </a:solidFill>
              </a:rPr>
              <a:t>partenariato), </a:t>
            </a:r>
            <a:r>
              <a:rPr lang="it-IT" sz="2000" dirty="0">
                <a:solidFill>
                  <a:srgbClr val="FF0000"/>
                </a:solidFill>
              </a:rPr>
              <a:t>che ha preso recentemente in cura parte dell'area della “zona pilota” interessata dal progetto, e quindi anche come garante per accesso e utilizzo.</a:t>
            </a:r>
          </a:p>
          <a:p>
            <a:pPr algn="l"/>
            <a:r>
              <a:rPr lang="it-IT" sz="2000" dirty="0">
                <a:solidFill>
                  <a:srgbClr val="FF0000"/>
                </a:solidFill>
              </a:rPr>
              <a:t>L</a:t>
            </a:r>
            <a:r>
              <a:rPr lang="it-IT" sz="2000" dirty="0" smtClean="0">
                <a:solidFill>
                  <a:srgbClr val="FF0000"/>
                </a:solidFill>
              </a:rPr>
              <a:t>e </a:t>
            </a:r>
            <a:r>
              <a:rPr lang="it-IT" sz="2000" dirty="0">
                <a:solidFill>
                  <a:srgbClr val="FF0000"/>
                </a:solidFill>
              </a:rPr>
              <a:t>attività riguardanti la vegetazione saranno svolte con il supporto di studiosi botanici dell’Università di Siena (Dipartimento di Scienze della Vita – Orto botanico), che in particolare daranno il loro ausilio in fase progettuale e per il tutoraggio iniziale; altri studiosi (Dipartimento di Scienze Fisiche, della Terra e dell’Ambiente - Gruppo </a:t>
            </a:r>
            <a:r>
              <a:rPr lang="it-IT" sz="2000" dirty="0" err="1">
                <a:solidFill>
                  <a:srgbClr val="FF0000"/>
                </a:solidFill>
              </a:rPr>
              <a:t>Ecodynamics</a:t>
            </a:r>
            <a:r>
              <a:rPr lang="it-IT" sz="2000" dirty="0">
                <a:solidFill>
                  <a:srgbClr val="FF0000"/>
                </a:solidFill>
              </a:rPr>
              <a:t>) daranno il loro ausilio per il calcolo </a:t>
            </a:r>
            <a:r>
              <a:rPr lang="it-IT" sz="2000" dirty="0" smtClean="0">
                <a:solidFill>
                  <a:srgbClr val="FF0000"/>
                </a:solidFill>
              </a:rPr>
              <a:t>teorico dell’assorbimento </a:t>
            </a:r>
            <a:r>
              <a:rPr lang="it-IT" sz="2000" dirty="0">
                <a:solidFill>
                  <a:srgbClr val="FF0000"/>
                </a:solidFill>
              </a:rPr>
              <a:t>delle emissioni </a:t>
            </a:r>
            <a:r>
              <a:rPr lang="it-IT" sz="2000" dirty="0" smtClean="0">
                <a:solidFill>
                  <a:srgbClr val="FF0000"/>
                </a:solidFill>
              </a:rPr>
              <a:t>climalteranti nella fase finale del progetto, nell’ambito di un bilancio complessivo di tutte le azioni previste nella «valle pilota».</a:t>
            </a:r>
            <a:endParaRPr lang="it-IT" sz="2000" dirty="0">
              <a:solidFill>
                <a:srgbClr val="FF0000"/>
              </a:solidFill>
            </a:endParaRPr>
          </a:p>
          <a:p>
            <a:pPr algn="l"/>
            <a:endParaRPr lang="it-IT" sz="2400" dirty="0"/>
          </a:p>
        </p:txBody>
      </p:sp>
    </p:spTree>
    <p:extLst>
      <p:ext uri="{BB962C8B-B14F-4D97-AF65-F5344CB8AC3E}">
        <p14:creationId xmlns:p14="http://schemas.microsoft.com/office/powerpoint/2010/main" val="70673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01823"/>
            <a:ext cx="7772400" cy="866527"/>
          </a:xfrm>
        </p:spPr>
        <p:txBody>
          <a:bodyPr>
            <a:normAutofit/>
          </a:bodyPr>
          <a:lstStyle/>
          <a:p>
            <a:r>
              <a:rPr lang="it-IT" sz="3200" dirty="0" smtClean="0"/>
              <a:t>Alternanza Scuola/Lavoro IIS </a:t>
            </a:r>
            <a:r>
              <a:rPr lang="it-IT" sz="3200" dirty="0"/>
              <a:t>Ricasoli</a:t>
            </a:r>
          </a:p>
        </p:txBody>
      </p:sp>
      <p:sp>
        <p:nvSpPr>
          <p:cNvPr id="3" name="Sottotitolo 2"/>
          <p:cNvSpPr>
            <a:spLocks noGrp="1"/>
          </p:cNvSpPr>
          <p:nvPr>
            <p:ph type="subTitle" idx="1"/>
          </p:nvPr>
        </p:nvSpPr>
        <p:spPr>
          <a:xfrm>
            <a:off x="0" y="6165304"/>
            <a:ext cx="9144000" cy="692696"/>
          </a:xfrm>
        </p:spPr>
        <p:txBody>
          <a:bodyPr>
            <a:noAutofit/>
          </a:bodyPr>
          <a:lstStyle/>
          <a:p>
            <a:pPr algn="l"/>
            <a:r>
              <a:rPr lang="it-IT" sz="2000" dirty="0" smtClean="0">
                <a:solidFill>
                  <a:srgbClr val="FF0000"/>
                </a:solidFill>
              </a:rPr>
              <a:t>La </a:t>
            </a:r>
            <a:r>
              <a:rPr lang="it-IT" sz="2000" dirty="0" smtClean="0">
                <a:solidFill>
                  <a:srgbClr val="FF0000"/>
                </a:solidFill>
              </a:rPr>
              <a:t>valle pilota del Parco delle </a:t>
            </a:r>
            <a:r>
              <a:rPr lang="it-IT" sz="2000" dirty="0" smtClean="0">
                <a:solidFill>
                  <a:srgbClr val="FF0000"/>
                </a:solidFill>
              </a:rPr>
              <a:t>Mura</a:t>
            </a:r>
            <a:r>
              <a:rPr lang="it-IT" sz="2000" dirty="0">
                <a:solidFill>
                  <a:srgbClr val="FF0000"/>
                </a:solidFill>
              </a:rPr>
              <a:t> </a:t>
            </a:r>
            <a:r>
              <a:rPr lang="it-IT" sz="2000" dirty="0" smtClean="0">
                <a:solidFill>
                  <a:srgbClr val="FF0000"/>
                </a:solidFill>
              </a:rPr>
              <a:t>e</a:t>
            </a:r>
            <a:r>
              <a:rPr lang="it-IT" sz="2000" dirty="0" smtClean="0">
                <a:solidFill>
                  <a:srgbClr val="FF0000"/>
                </a:solidFill>
              </a:rPr>
              <a:t> le aree </a:t>
            </a:r>
            <a:r>
              <a:rPr lang="it-IT" sz="2000" dirty="0" smtClean="0">
                <a:solidFill>
                  <a:srgbClr val="FF0000"/>
                </a:solidFill>
              </a:rPr>
              <a:t>di azione di </a:t>
            </a:r>
            <a:r>
              <a:rPr lang="it-IT" sz="2000" dirty="0" err="1" smtClean="0">
                <a:solidFill>
                  <a:srgbClr val="FF0000"/>
                </a:solidFill>
              </a:rPr>
              <a:t>Rigenerar_SI</a:t>
            </a:r>
            <a:r>
              <a:rPr lang="it-IT" sz="2000" dirty="0" smtClean="0">
                <a:solidFill>
                  <a:srgbClr val="FF0000"/>
                </a:solidFill>
              </a:rPr>
              <a:t>, con evidenziato l’attuale Bosco </a:t>
            </a:r>
            <a:r>
              <a:rPr lang="it-IT" sz="2000" dirty="0" smtClean="0">
                <a:solidFill>
                  <a:srgbClr val="FF0000"/>
                </a:solidFill>
              </a:rPr>
              <a:t>di Busseto</a:t>
            </a:r>
          </a:p>
          <a:p>
            <a:pPr algn="l"/>
            <a:endParaRPr lang="it-IT" sz="2000" dirty="0">
              <a:solidFill>
                <a:srgbClr val="FF0000"/>
              </a:solidFill>
            </a:endParaRPr>
          </a:p>
          <a:p>
            <a:pPr algn="l"/>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008756"/>
          </a:xfrm>
          <a:prstGeom prst="rect">
            <a:avLst/>
          </a:prstGeom>
        </p:spPr>
      </p:pic>
      <p:sp>
        <p:nvSpPr>
          <p:cNvPr id="5" name="Sottotitolo 2"/>
          <p:cNvSpPr txBox="1">
            <a:spLocks/>
          </p:cNvSpPr>
          <p:nvPr/>
        </p:nvSpPr>
        <p:spPr>
          <a:xfrm>
            <a:off x="-36512" y="476672"/>
            <a:ext cx="914400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3600" dirty="0" smtClean="0">
                <a:solidFill>
                  <a:schemeClr val="tx1"/>
                </a:solidFill>
              </a:rPr>
              <a:t>ORGANIZZAZIONE DELL’ ALTERNANZA</a:t>
            </a:r>
          </a:p>
          <a:p>
            <a:pPr algn="l"/>
            <a:endParaRPr lang="it-IT" sz="2000" dirty="0" smtClean="0"/>
          </a:p>
        </p:txBody>
      </p:sp>
    </p:spTree>
    <p:extLst>
      <p:ext uri="{BB962C8B-B14F-4D97-AF65-F5344CB8AC3E}">
        <p14:creationId xmlns:p14="http://schemas.microsoft.com/office/powerpoint/2010/main" val="168980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4"/>
            <a:ext cx="7772400" cy="866527"/>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1035496"/>
            <a:ext cx="9144000" cy="5822504"/>
          </a:xfrm>
        </p:spPr>
        <p:txBody>
          <a:bodyPr>
            <a:noAutofit/>
          </a:bodyPr>
          <a:lstStyle/>
          <a:p>
            <a:r>
              <a:rPr lang="it-IT" sz="3600" dirty="0" smtClean="0">
                <a:solidFill>
                  <a:schemeClr val="tx1"/>
                </a:solidFill>
              </a:rPr>
              <a:t>GLI OBIETTIVI DELL’ESPERIENZA DI ALTERNANZA</a:t>
            </a:r>
          </a:p>
          <a:p>
            <a:pPr algn="l"/>
            <a:endParaRPr lang="it-IT" sz="2400" dirty="0" smtClean="0">
              <a:solidFill>
                <a:schemeClr val="tx1"/>
              </a:solidFill>
            </a:endParaRPr>
          </a:p>
          <a:p>
            <a:pPr algn="l"/>
            <a:endParaRPr lang="it-IT" sz="2400" dirty="0">
              <a:solidFill>
                <a:schemeClr val="tx1"/>
              </a:solidFill>
            </a:endParaRPr>
          </a:p>
          <a:p>
            <a:pPr algn="l"/>
            <a:r>
              <a:rPr lang="it-IT" sz="2400" dirty="0" smtClean="0">
                <a:solidFill>
                  <a:srgbClr val="FF0000"/>
                </a:solidFill>
              </a:rPr>
              <a:t>Nel corso del </a:t>
            </a:r>
            <a:r>
              <a:rPr lang="it-IT" sz="2400" dirty="0">
                <a:solidFill>
                  <a:srgbClr val="FF0000"/>
                </a:solidFill>
              </a:rPr>
              <a:t>progetto </a:t>
            </a:r>
            <a:r>
              <a:rPr lang="it-IT" sz="2400" dirty="0" smtClean="0">
                <a:solidFill>
                  <a:srgbClr val="FF0000"/>
                </a:solidFill>
              </a:rPr>
              <a:t>si intende </a:t>
            </a:r>
            <a:r>
              <a:rPr lang="it-IT" sz="2400" dirty="0">
                <a:solidFill>
                  <a:srgbClr val="FF0000"/>
                </a:solidFill>
              </a:rPr>
              <a:t>estendere il Bosco di Busseto, </a:t>
            </a:r>
            <a:r>
              <a:rPr lang="it-IT" sz="2400" dirty="0" smtClean="0">
                <a:solidFill>
                  <a:srgbClr val="FF0000"/>
                </a:solidFill>
              </a:rPr>
              <a:t>dall’attuale ettaro a circa 3 ettari, riqualificando i pendii limitrofi, </a:t>
            </a:r>
            <a:r>
              <a:rPr lang="it-IT" sz="2400" dirty="0">
                <a:solidFill>
                  <a:srgbClr val="FF0000"/>
                </a:solidFill>
              </a:rPr>
              <a:t>con risultati </a:t>
            </a:r>
            <a:r>
              <a:rPr lang="it-IT" sz="2400" dirty="0" smtClean="0">
                <a:solidFill>
                  <a:srgbClr val="FF0000"/>
                </a:solidFill>
              </a:rPr>
              <a:t>attesi generali </a:t>
            </a:r>
            <a:r>
              <a:rPr lang="it-IT" sz="2400" dirty="0">
                <a:solidFill>
                  <a:srgbClr val="FF0000"/>
                </a:solidFill>
              </a:rPr>
              <a:t>e particolari quali:</a:t>
            </a:r>
          </a:p>
          <a:p>
            <a:pPr algn="l"/>
            <a:r>
              <a:rPr lang="it-IT" sz="2400" dirty="0" smtClean="0">
                <a:solidFill>
                  <a:srgbClr val="FF0000"/>
                </a:solidFill>
              </a:rPr>
              <a:t>- contributo </a:t>
            </a:r>
            <a:r>
              <a:rPr lang="it-IT" sz="2400" dirty="0">
                <a:solidFill>
                  <a:srgbClr val="FF0000"/>
                </a:solidFill>
              </a:rPr>
              <a:t>alla carbon </a:t>
            </a:r>
            <a:r>
              <a:rPr lang="it-IT" sz="2400" dirty="0" err="1" smtClean="0">
                <a:solidFill>
                  <a:srgbClr val="FF0000"/>
                </a:solidFill>
              </a:rPr>
              <a:t>neutrality</a:t>
            </a:r>
            <a:endParaRPr lang="it-IT" sz="2400" dirty="0" smtClean="0">
              <a:solidFill>
                <a:srgbClr val="FF0000"/>
              </a:solidFill>
            </a:endParaRPr>
          </a:p>
          <a:p>
            <a:pPr algn="l"/>
            <a:r>
              <a:rPr lang="it-IT" sz="2400" dirty="0" smtClean="0">
                <a:solidFill>
                  <a:srgbClr val="FF0000"/>
                </a:solidFill>
              </a:rPr>
              <a:t>- </a:t>
            </a:r>
            <a:r>
              <a:rPr lang="it-IT" sz="2400" dirty="0">
                <a:solidFill>
                  <a:srgbClr val="FF0000"/>
                </a:solidFill>
              </a:rPr>
              <a:t>miglioramento dei servizi </a:t>
            </a:r>
            <a:r>
              <a:rPr lang="it-IT" sz="2400" dirty="0" err="1">
                <a:solidFill>
                  <a:srgbClr val="FF0000"/>
                </a:solidFill>
              </a:rPr>
              <a:t>ecosistemici</a:t>
            </a:r>
            <a:endParaRPr lang="it-IT" sz="2400" dirty="0">
              <a:solidFill>
                <a:srgbClr val="FF0000"/>
              </a:solidFill>
            </a:endParaRPr>
          </a:p>
          <a:p>
            <a:pPr algn="l"/>
            <a:r>
              <a:rPr lang="it-IT" sz="2400" dirty="0">
                <a:solidFill>
                  <a:srgbClr val="FF0000"/>
                </a:solidFill>
              </a:rPr>
              <a:t>- blocco del dissesto idrogeologico</a:t>
            </a:r>
          </a:p>
          <a:p>
            <a:pPr algn="l"/>
            <a:r>
              <a:rPr lang="it-IT" sz="2400" dirty="0" smtClean="0">
                <a:solidFill>
                  <a:srgbClr val="FF0000"/>
                </a:solidFill>
              </a:rPr>
              <a:t>- progettazione </a:t>
            </a:r>
            <a:r>
              <a:rPr lang="it-IT" sz="2400" dirty="0">
                <a:solidFill>
                  <a:srgbClr val="FF0000"/>
                </a:solidFill>
              </a:rPr>
              <a:t>di un sentiero e, a margine del bosco, di aree </a:t>
            </a:r>
            <a:r>
              <a:rPr lang="it-IT" sz="2400" dirty="0" smtClean="0">
                <a:solidFill>
                  <a:srgbClr val="FF0000"/>
                </a:solidFill>
              </a:rPr>
              <a:t>per il relax</a:t>
            </a:r>
          </a:p>
        </p:txBody>
      </p:sp>
    </p:spTree>
    <p:extLst>
      <p:ext uri="{BB962C8B-B14F-4D97-AF65-F5344CB8AC3E}">
        <p14:creationId xmlns:p14="http://schemas.microsoft.com/office/powerpoint/2010/main" val="259005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4"/>
            <a:ext cx="7772400" cy="866527"/>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819472"/>
            <a:ext cx="9144000" cy="6065912"/>
          </a:xfrm>
        </p:spPr>
        <p:txBody>
          <a:bodyPr>
            <a:noAutofit/>
          </a:bodyPr>
          <a:lstStyle/>
          <a:p>
            <a:r>
              <a:rPr lang="it-IT" dirty="0" smtClean="0">
                <a:solidFill>
                  <a:schemeClr val="tx1"/>
                </a:solidFill>
              </a:rPr>
              <a:t>GLI OBIETTIVI DELL’ESPERIENZA DI ALTERNANZA</a:t>
            </a:r>
          </a:p>
          <a:p>
            <a:r>
              <a:rPr lang="it-IT" sz="2800" dirty="0" smtClean="0">
                <a:solidFill>
                  <a:srgbClr val="FF0000"/>
                </a:solidFill>
              </a:rPr>
              <a:t>CONTRIBUTO ALLA CARBON NEUTRALITY</a:t>
            </a:r>
          </a:p>
          <a:p>
            <a:pPr algn="l"/>
            <a:endParaRPr lang="it-IT" sz="2000" dirty="0" smtClean="0">
              <a:solidFill>
                <a:srgbClr val="FF0000"/>
              </a:solidFill>
            </a:endParaRPr>
          </a:p>
          <a:p>
            <a:pPr algn="l"/>
            <a:r>
              <a:rPr lang="it-IT" sz="2000" dirty="0" smtClean="0">
                <a:solidFill>
                  <a:schemeClr val="tx1"/>
                </a:solidFill>
              </a:rPr>
              <a:t>“Siena </a:t>
            </a:r>
            <a:r>
              <a:rPr lang="it-IT" sz="2000" dirty="0">
                <a:solidFill>
                  <a:schemeClr val="tx1"/>
                </a:solidFill>
              </a:rPr>
              <a:t>Carbon Free</a:t>
            </a:r>
            <a:r>
              <a:rPr lang="it-IT" sz="2000" dirty="0" smtClean="0">
                <a:solidFill>
                  <a:schemeClr val="tx1"/>
                </a:solidFill>
              </a:rPr>
              <a:t>” (</a:t>
            </a:r>
            <a:r>
              <a:rPr lang="it-IT" sz="2000" dirty="0">
                <a:solidFill>
                  <a:schemeClr val="tx1"/>
                </a:solidFill>
                <a:hlinkClick r:id="rId2"/>
              </a:rPr>
              <a:t>http://green.terresiena.it/progetto/carbon-free</a:t>
            </a:r>
            <a:r>
              <a:rPr lang="it-IT" sz="2000" dirty="0" smtClean="0">
                <a:solidFill>
                  <a:schemeClr val="tx1"/>
                </a:solidFill>
              </a:rPr>
              <a:t>)</a:t>
            </a:r>
          </a:p>
          <a:p>
            <a:pPr algn="l"/>
            <a:r>
              <a:rPr lang="it-IT" sz="2000" dirty="0">
                <a:solidFill>
                  <a:schemeClr val="tx1"/>
                </a:solidFill>
              </a:rPr>
              <a:t>h</a:t>
            </a:r>
            <a:r>
              <a:rPr lang="it-IT" sz="2000" dirty="0" smtClean="0">
                <a:solidFill>
                  <a:schemeClr val="tx1"/>
                </a:solidFill>
              </a:rPr>
              <a:t>a avuto un recente impulso con la costituzione dell</a:t>
            </a:r>
            <a:r>
              <a:rPr lang="it-IT" sz="2000" dirty="0">
                <a:solidFill>
                  <a:schemeClr val="tx1"/>
                </a:solidFill>
              </a:rPr>
              <a:t>’ </a:t>
            </a:r>
            <a:r>
              <a:rPr lang="it-IT" sz="2000" dirty="0" smtClean="0">
                <a:solidFill>
                  <a:schemeClr val="tx1"/>
                </a:solidFill>
              </a:rPr>
              <a:t>“</a:t>
            </a:r>
            <a:r>
              <a:rPr lang="it-IT" sz="2000" dirty="0">
                <a:solidFill>
                  <a:schemeClr val="tx1"/>
                </a:solidFill>
              </a:rPr>
              <a:t>Alleanza Territoriale per la Carbon </a:t>
            </a:r>
            <a:r>
              <a:rPr lang="it-IT" sz="2000" dirty="0" err="1">
                <a:solidFill>
                  <a:schemeClr val="tx1"/>
                </a:solidFill>
              </a:rPr>
              <a:t>Neutrality</a:t>
            </a:r>
            <a:r>
              <a:rPr lang="it-IT" sz="2000" dirty="0" smtClean="0">
                <a:solidFill>
                  <a:schemeClr val="tx1"/>
                </a:solidFill>
              </a:rPr>
              <a:t>” (</a:t>
            </a:r>
            <a:r>
              <a:rPr lang="it-IT" sz="2000" dirty="0">
                <a:solidFill>
                  <a:schemeClr val="tx1"/>
                </a:solidFill>
                <a:hlinkClick r:id="rId3"/>
              </a:rPr>
              <a:t>http://www.carbonneutralsiena.it/</a:t>
            </a:r>
            <a:r>
              <a:rPr lang="it-IT" sz="2000" dirty="0" err="1">
                <a:solidFill>
                  <a:schemeClr val="tx1"/>
                </a:solidFill>
                <a:hlinkClick r:id="rId3"/>
              </a:rPr>
              <a:t>it</a:t>
            </a:r>
            <a:r>
              <a:rPr lang="it-IT" sz="2000" dirty="0" smtClean="0">
                <a:solidFill>
                  <a:schemeClr val="tx1"/>
                </a:solidFill>
                <a:hlinkClick r:id="rId3"/>
              </a:rPr>
              <a:t>/</a:t>
            </a:r>
            <a:r>
              <a:rPr lang="it-IT" sz="2000" dirty="0" smtClean="0">
                <a:solidFill>
                  <a:schemeClr val="tx1"/>
                </a:solidFill>
              </a:rPr>
              <a:t>) che ha come fondatori la Fondazione MPS, la Provincia, l’Università, il Comune e la Regione.</a:t>
            </a:r>
          </a:p>
          <a:p>
            <a:pPr algn="l"/>
            <a:r>
              <a:rPr lang="it-IT" sz="2000" dirty="0" smtClean="0">
                <a:solidFill>
                  <a:schemeClr val="tx1"/>
                </a:solidFill>
              </a:rPr>
              <a:t>Sulla base di quanto previsto dal relativo «</a:t>
            </a:r>
            <a:r>
              <a:rPr lang="it-IT" sz="2000" dirty="0">
                <a:solidFill>
                  <a:schemeClr val="tx1"/>
                </a:solidFill>
                <a:hlinkClick r:id="rId4"/>
              </a:rPr>
              <a:t>Regolamento</a:t>
            </a:r>
            <a:r>
              <a:rPr lang="it-IT" sz="2000" dirty="0" smtClean="0">
                <a:solidFill>
                  <a:schemeClr val="tx1"/>
                </a:solidFill>
              </a:rPr>
              <a:t>», e nella convinzione che sia gli Istituti di Istruzione Superiore che le Associazioni della cittadinanza attiva possano e debbano al più presto candidarsi nella categoria </a:t>
            </a:r>
            <a:r>
              <a:rPr lang="it-IT" sz="2000" dirty="0">
                <a:solidFill>
                  <a:schemeClr val="tx1"/>
                </a:solidFill>
              </a:rPr>
              <a:t>“</a:t>
            </a:r>
            <a:r>
              <a:rPr lang="it-IT" sz="2000" dirty="0" smtClean="0">
                <a:solidFill>
                  <a:schemeClr val="tx1"/>
                </a:solidFill>
              </a:rPr>
              <a:t>Sostenitori”, il partenariato del progetto </a:t>
            </a:r>
            <a:r>
              <a:rPr lang="it-IT" sz="2000" dirty="0" err="1" smtClean="0">
                <a:solidFill>
                  <a:schemeClr val="tx1"/>
                </a:solidFill>
              </a:rPr>
              <a:t>Rigenerar_SI</a:t>
            </a:r>
            <a:r>
              <a:rPr lang="it-IT" sz="2000" dirty="0" smtClean="0">
                <a:solidFill>
                  <a:schemeClr val="tx1"/>
                </a:solidFill>
              </a:rPr>
              <a:t> individua l’intero ambito del Parco delle Mura come «</a:t>
            </a:r>
            <a:r>
              <a:rPr lang="it-IT" sz="2000" i="1" dirty="0" smtClean="0">
                <a:solidFill>
                  <a:schemeClr val="tx1"/>
                </a:solidFill>
              </a:rPr>
              <a:t>impegno volontario annuale attraverso il quale intende contribuire al perseguimento delle finalità dell’Alleanza</a:t>
            </a:r>
            <a:r>
              <a:rPr lang="it-IT" sz="2000" dirty="0" smtClean="0">
                <a:solidFill>
                  <a:schemeClr val="tx1"/>
                </a:solidFill>
              </a:rPr>
              <a:t>».</a:t>
            </a:r>
          </a:p>
          <a:p>
            <a:pPr algn="l"/>
            <a:endParaRPr lang="it-IT" sz="2000" dirty="0">
              <a:solidFill>
                <a:schemeClr val="tx1"/>
              </a:solidFill>
            </a:endParaRPr>
          </a:p>
          <a:p>
            <a:pPr algn="l"/>
            <a:r>
              <a:rPr lang="it-IT" sz="2000" dirty="0" smtClean="0">
                <a:solidFill>
                  <a:schemeClr val="tx1"/>
                </a:solidFill>
              </a:rPr>
              <a:t>A differenza di altre azioni previste in </a:t>
            </a:r>
            <a:r>
              <a:rPr lang="it-IT" sz="2000" dirty="0" err="1" smtClean="0">
                <a:solidFill>
                  <a:schemeClr val="tx1"/>
                </a:solidFill>
              </a:rPr>
              <a:t>Rigenerar_SI</a:t>
            </a:r>
            <a:r>
              <a:rPr lang="it-IT" sz="2000" dirty="0" smtClean="0">
                <a:solidFill>
                  <a:schemeClr val="tx1"/>
                </a:solidFill>
              </a:rPr>
              <a:t>, il </a:t>
            </a:r>
            <a:r>
              <a:rPr lang="it-IT" sz="2000" dirty="0" err="1" smtClean="0">
                <a:solidFill>
                  <a:schemeClr val="tx1"/>
                </a:solidFill>
              </a:rPr>
              <a:t>sottoprogetto</a:t>
            </a:r>
            <a:r>
              <a:rPr lang="it-IT" sz="2000" dirty="0" smtClean="0">
                <a:solidFill>
                  <a:schemeClr val="tx1"/>
                </a:solidFill>
              </a:rPr>
              <a:t> 4 (oggetto della nostra Alternanza) contribuirà alla carbon </a:t>
            </a:r>
            <a:r>
              <a:rPr lang="it-IT" sz="2000" dirty="0" err="1" smtClean="0">
                <a:solidFill>
                  <a:schemeClr val="tx1"/>
                </a:solidFill>
              </a:rPr>
              <a:t>neutrality</a:t>
            </a:r>
            <a:r>
              <a:rPr lang="it-IT" sz="2000" dirty="0" smtClean="0">
                <a:solidFill>
                  <a:schemeClr val="tx1"/>
                </a:solidFill>
              </a:rPr>
              <a:t> non riducendo le emissioni di CO</a:t>
            </a:r>
            <a:r>
              <a:rPr lang="it-IT" sz="2000" baseline="-25000" dirty="0" smtClean="0">
                <a:solidFill>
                  <a:schemeClr val="tx1"/>
                </a:solidFill>
              </a:rPr>
              <a:t>2</a:t>
            </a:r>
            <a:r>
              <a:rPr lang="it-IT" sz="2000" dirty="0" smtClean="0">
                <a:solidFill>
                  <a:schemeClr val="tx1"/>
                </a:solidFill>
              </a:rPr>
              <a:t>, ma aumentandone l’assorbimento.</a:t>
            </a:r>
          </a:p>
        </p:txBody>
      </p:sp>
    </p:spTree>
    <p:extLst>
      <p:ext uri="{BB962C8B-B14F-4D97-AF65-F5344CB8AC3E}">
        <p14:creationId xmlns:p14="http://schemas.microsoft.com/office/powerpoint/2010/main" val="429238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99392"/>
            <a:ext cx="7772400" cy="866527"/>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620688"/>
            <a:ext cx="9144000" cy="1169368"/>
          </a:xfrm>
        </p:spPr>
        <p:txBody>
          <a:bodyPr>
            <a:noAutofit/>
          </a:bodyPr>
          <a:lstStyle/>
          <a:p>
            <a:r>
              <a:rPr lang="it-IT" dirty="0" smtClean="0">
                <a:solidFill>
                  <a:schemeClr val="tx1"/>
                </a:solidFill>
              </a:rPr>
              <a:t>GLI OBIETTIVI DELL’ESPERIENZA DI ALTERNANZA</a:t>
            </a:r>
          </a:p>
          <a:p>
            <a:r>
              <a:rPr lang="it-IT" sz="2800" dirty="0" smtClean="0">
                <a:solidFill>
                  <a:srgbClr val="FF0000"/>
                </a:solidFill>
              </a:rPr>
              <a:t>MIGLIORAMENTO DEI SERVIZI </a:t>
            </a:r>
            <a:r>
              <a:rPr lang="it-IT" sz="2800" dirty="0" smtClean="0">
                <a:solidFill>
                  <a:srgbClr val="FF0000"/>
                </a:solidFill>
              </a:rPr>
              <a:t>ECOSISTEMICI</a:t>
            </a:r>
            <a:endParaRPr lang="it-IT" sz="2800" dirty="0" smtClean="0">
              <a:solidFill>
                <a:srgbClr val="FF0000"/>
              </a:solidFill>
            </a:endParaRPr>
          </a:p>
        </p:txBody>
      </p:sp>
      <p:sp>
        <p:nvSpPr>
          <p:cNvPr id="4" name="Rettangolo 3"/>
          <p:cNvSpPr/>
          <p:nvPr/>
        </p:nvSpPr>
        <p:spPr>
          <a:xfrm>
            <a:off x="14157" y="1653768"/>
            <a:ext cx="9144000" cy="1200329"/>
          </a:xfrm>
          <a:prstGeom prst="rect">
            <a:avLst/>
          </a:prstGeom>
        </p:spPr>
        <p:txBody>
          <a:bodyPr wrap="square">
            <a:spAutoFit/>
          </a:bodyPr>
          <a:lstStyle/>
          <a:p>
            <a:pPr>
              <a:spcAft>
                <a:spcPts val="0"/>
              </a:spcAft>
            </a:pPr>
            <a:r>
              <a:rPr lang="it-IT" kern="150" dirty="0">
                <a:ea typeface="SimSun" panose="02010600030101010101" pitchFamily="2" charset="-122"/>
                <a:cs typeface="Arial" panose="020B0604020202020204" pitchFamily="34" charset="0"/>
              </a:rPr>
              <a:t>La rinaturalizzazione mira ad un incremento del</a:t>
            </a:r>
            <a:r>
              <a:rPr lang="it-IT" kern="150" dirty="0">
                <a:solidFill>
                  <a:srgbClr val="000000"/>
                </a:solidFill>
                <a:ea typeface="Segoe UI Light" panose="020B0502040204020203" pitchFamily="34" charset="0"/>
                <a:cs typeface="Segoe UI Light" panose="020B0502040204020203" pitchFamily="34" charset="0"/>
              </a:rPr>
              <a:t>le prestazioni ambientali, in particolare al buon </a:t>
            </a:r>
            <a:r>
              <a:rPr lang="it-IT" kern="150" dirty="0">
                <a:ea typeface="SegoeUI-Light"/>
                <a:cs typeface="SegoeUI-Light"/>
              </a:rPr>
              <a:t>funzionamento dei servizi </a:t>
            </a:r>
            <a:r>
              <a:rPr lang="it-IT" kern="150" dirty="0" err="1">
                <a:ea typeface="SegoeUI-Light"/>
                <a:cs typeface="SegoeUI-Light"/>
              </a:rPr>
              <a:t>ecosistemici</a:t>
            </a:r>
            <a:r>
              <a:rPr lang="it-IT" kern="150" dirty="0">
                <a:ea typeface="SegoeUI-Light"/>
                <a:cs typeface="SegoeUI-Light"/>
              </a:rPr>
              <a:t> connessi alla qualità dell'aria e delle acque. Con l'ampliamento, il bosco di Busseto va ad estendersi fin lungo un tratto di via Peruzzi, agendo da “filtro” sia per le emissioni gassose che per il particolato dilavato dalla strada quando piove.</a:t>
            </a:r>
            <a:endParaRPr lang="it-IT" kern="150" dirty="0">
              <a:ea typeface="SimSun" panose="02010600030101010101" pitchFamily="2" charset="-122"/>
              <a:cs typeface="Mangal"/>
            </a:endParaRPr>
          </a:p>
        </p:txBody>
      </p:sp>
      <p:sp>
        <p:nvSpPr>
          <p:cNvPr id="5" name="Sottotitolo 2"/>
          <p:cNvSpPr txBox="1">
            <a:spLocks/>
          </p:cNvSpPr>
          <p:nvPr/>
        </p:nvSpPr>
        <p:spPr>
          <a:xfrm>
            <a:off x="1006655" y="6525344"/>
            <a:ext cx="6934107" cy="3326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it-IT" sz="1600" dirty="0" smtClean="0">
                <a:solidFill>
                  <a:schemeClr val="tx1"/>
                </a:solidFill>
              </a:rPr>
              <a:t>In figura l’attuale estensione del Bosco di Busseto (a destra) e lo sviluppo previsto</a:t>
            </a:r>
            <a:endParaRPr lang="it-IT" sz="1600" dirty="0" smtClean="0">
              <a:solidFill>
                <a:schemeClr val="tx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853071"/>
            <a:ext cx="6572171" cy="3600000"/>
          </a:xfrm>
          <a:prstGeom prst="rect">
            <a:avLst/>
          </a:prstGeom>
        </p:spPr>
      </p:pic>
    </p:spTree>
    <p:extLst>
      <p:ext uri="{BB962C8B-B14F-4D97-AF65-F5344CB8AC3E}">
        <p14:creationId xmlns:p14="http://schemas.microsoft.com/office/powerpoint/2010/main" val="288414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4"/>
            <a:ext cx="7772400" cy="866527"/>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603448"/>
            <a:ext cx="9144000" cy="548680"/>
          </a:xfrm>
        </p:spPr>
        <p:txBody>
          <a:bodyPr>
            <a:noAutofit/>
          </a:bodyPr>
          <a:lstStyle/>
          <a:p>
            <a:r>
              <a:rPr lang="it-IT" dirty="0" smtClean="0">
                <a:solidFill>
                  <a:schemeClr val="tx1"/>
                </a:solidFill>
              </a:rPr>
              <a:t>GLI OBIETTIVI DELL’ESPERIENZA DI ALTERNANZA</a:t>
            </a:r>
          </a:p>
        </p:txBody>
      </p:sp>
      <p:sp>
        <p:nvSpPr>
          <p:cNvPr id="4" name="Sottotitolo 2"/>
          <p:cNvSpPr txBox="1">
            <a:spLocks/>
          </p:cNvSpPr>
          <p:nvPr/>
        </p:nvSpPr>
        <p:spPr>
          <a:xfrm>
            <a:off x="0" y="1296144"/>
            <a:ext cx="4716016" cy="55618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2800" dirty="0">
                <a:solidFill>
                  <a:srgbClr val="FF0000"/>
                </a:solidFill>
              </a:rPr>
              <a:t>BLOCCO DEL DISSESTO IDROGEOLOGICO</a:t>
            </a:r>
          </a:p>
          <a:p>
            <a:pPr algn="l"/>
            <a:r>
              <a:rPr lang="it-IT" sz="2000" dirty="0" smtClean="0">
                <a:solidFill>
                  <a:schemeClr val="tx1"/>
                </a:solidFill>
              </a:rPr>
              <a:t>Nella zona più ad est dell’area di nuova estensione è in corso di soluzione un problema dovuto ad una regimazione irregolare delle acque bianche, che non raggiungono il reticolo idrografico, e creano dissesto idrogeologico a monte, </a:t>
            </a:r>
            <a:r>
              <a:rPr lang="it-IT" sz="2000" dirty="0" smtClean="0">
                <a:solidFill>
                  <a:schemeClr val="tx1"/>
                </a:solidFill>
              </a:rPr>
              <a:t>e </a:t>
            </a:r>
            <a:r>
              <a:rPr lang="it-IT" sz="2000" dirty="0" smtClean="0">
                <a:solidFill>
                  <a:schemeClr val="tx1"/>
                </a:solidFill>
              </a:rPr>
              <a:t>zone </a:t>
            </a:r>
            <a:r>
              <a:rPr lang="it-IT" sz="2000" dirty="0">
                <a:solidFill>
                  <a:schemeClr val="tx1"/>
                </a:solidFill>
              </a:rPr>
              <a:t>palustri a valle.</a:t>
            </a:r>
            <a:endParaRPr lang="it-IT" sz="2000" dirty="0" smtClean="0">
              <a:solidFill>
                <a:schemeClr val="tx1"/>
              </a:solidFill>
            </a:endParaRPr>
          </a:p>
          <a:p>
            <a:pPr algn="l"/>
            <a:endParaRPr lang="it-IT" sz="2000" dirty="0" smtClean="0">
              <a:solidFill>
                <a:schemeClr val="tx1"/>
              </a:solidFill>
            </a:endParaRPr>
          </a:p>
          <a:p>
            <a:pPr algn="l"/>
            <a:r>
              <a:rPr lang="it-IT" sz="2000" dirty="0" smtClean="0">
                <a:solidFill>
                  <a:schemeClr val="tx1"/>
                </a:solidFill>
              </a:rPr>
              <a:t>Quando </a:t>
            </a:r>
            <a:r>
              <a:rPr lang="it-IT" sz="2000" dirty="0" smtClean="0">
                <a:solidFill>
                  <a:schemeClr val="tx1"/>
                </a:solidFill>
              </a:rPr>
              <a:t>le I</a:t>
            </a:r>
            <a:r>
              <a:rPr lang="it-IT" sz="2000" dirty="0" smtClean="0">
                <a:solidFill>
                  <a:schemeClr val="tx1"/>
                </a:solidFill>
              </a:rPr>
              <a:t>stituzioni preposte </a:t>
            </a:r>
            <a:r>
              <a:rPr lang="it-IT" sz="2000" dirty="0" smtClean="0">
                <a:solidFill>
                  <a:schemeClr val="tx1"/>
                </a:solidFill>
              </a:rPr>
              <a:t>avranno risolto il problema di tipo idraulico, rimarrà una zona scoperta dalla vegetazione, da decidere come piantumare, con il fine di </a:t>
            </a:r>
            <a:r>
              <a:rPr lang="it-IT" sz="2000" dirty="0" smtClean="0">
                <a:solidFill>
                  <a:schemeClr val="tx1"/>
                </a:solidFill>
              </a:rPr>
              <a:t>rendere contiguo il bosco e bloccare </a:t>
            </a:r>
            <a:r>
              <a:rPr lang="it-IT" sz="2000" dirty="0" smtClean="0">
                <a:solidFill>
                  <a:schemeClr val="tx1"/>
                </a:solidFill>
              </a:rPr>
              <a:t>definitivamente il dissesto. </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125384"/>
            <a:ext cx="4320000" cy="5732616"/>
          </a:xfrm>
          <a:prstGeom prst="rect">
            <a:avLst/>
          </a:prstGeom>
        </p:spPr>
      </p:pic>
    </p:spTree>
    <p:extLst>
      <p:ext uri="{BB962C8B-B14F-4D97-AF65-F5344CB8AC3E}">
        <p14:creationId xmlns:p14="http://schemas.microsoft.com/office/powerpoint/2010/main" val="44828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7383"/>
            <a:ext cx="7772400" cy="630832"/>
          </a:xfrm>
        </p:spPr>
        <p:txBody>
          <a:bodyPr>
            <a:normAutofit/>
          </a:bodyPr>
          <a:lstStyle/>
          <a:p>
            <a:r>
              <a:rPr lang="it-IT" sz="3200" dirty="0" smtClean="0"/>
              <a:t>Alternanza Scuola/Lavoro </a:t>
            </a:r>
            <a:r>
              <a:rPr lang="it-IT" sz="3200" i="1" dirty="0" err="1" smtClean="0"/>
              <a:t>MonnAgnese</a:t>
            </a:r>
            <a:endParaRPr lang="it-IT" sz="3200" i="1" dirty="0"/>
          </a:p>
        </p:txBody>
      </p:sp>
      <p:sp>
        <p:nvSpPr>
          <p:cNvPr id="3" name="Sottotitolo 2"/>
          <p:cNvSpPr>
            <a:spLocks noGrp="1"/>
          </p:cNvSpPr>
          <p:nvPr>
            <p:ph type="subTitle" idx="1"/>
          </p:nvPr>
        </p:nvSpPr>
        <p:spPr>
          <a:xfrm>
            <a:off x="0" y="504056"/>
            <a:ext cx="9144000" cy="548680"/>
          </a:xfrm>
        </p:spPr>
        <p:txBody>
          <a:bodyPr>
            <a:noAutofit/>
          </a:bodyPr>
          <a:lstStyle/>
          <a:p>
            <a:r>
              <a:rPr lang="it-IT" dirty="0" smtClean="0">
                <a:solidFill>
                  <a:schemeClr val="tx1"/>
                </a:solidFill>
              </a:rPr>
              <a:t>GLI OBIETTIVI DELL’ESPERIENZA DI ALTERNANZA</a:t>
            </a:r>
          </a:p>
        </p:txBody>
      </p:sp>
      <p:sp>
        <p:nvSpPr>
          <p:cNvPr id="4" name="Sottotitolo 2"/>
          <p:cNvSpPr txBox="1">
            <a:spLocks/>
          </p:cNvSpPr>
          <p:nvPr/>
        </p:nvSpPr>
        <p:spPr>
          <a:xfrm>
            <a:off x="0" y="1052736"/>
            <a:ext cx="9144000" cy="1800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2800" dirty="0" smtClean="0">
                <a:solidFill>
                  <a:srgbClr val="FF0000"/>
                </a:solidFill>
              </a:rPr>
              <a:t>PROGETTAZIONE DI UN SENTIERO E </a:t>
            </a:r>
            <a:r>
              <a:rPr lang="it-IT" sz="2800" dirty="0" smtClean="0">
                <a:solidFill>
                  <a:srgbClr val="FF0000"/>
                </a:solidFill>
              </a:rPr>
              <a:t>DELLE </a:t>
            </a:r>
            <a:r>
              <a:rPr lang="it-IT" sz="2800" dirty="0" smtClean="0">
                <a:solidFill>
                  <a:srgbClr val="FF0000"/>
                </a:solidFill>
              </a:rPr>
              <a:t>AREE RELAX</a:t>
            </a:r>
          </a:p>
          <a:p>
            <a:pPr algn="l"/>
            <a:r>
              <a:rPr lang="it-IT" sz="1600" dirty="0">
                <a:solidFill>
                  <a:schemeClr val="tx1"/>
                </a:solidFill>
              </a:rPr>
              <a:t>A</a:t>
            </a:r>
            <a:r>
              <a:rPr lang="it-IT" sz="1600" dirty="0" smtClean="0">
                <a:solidFill>
                  <a:schemeClr val="tx1"/>
                </a:solidFill>
              </a:rPr>
              <a:t>l fine di ristabilire condizioni di accesso anche dal lato della nuova estensione boschiva, si intende creare alla sua base un nuovo sentiero </a:t>
            </a:r>
            <a:r>
              <a:rPr lang="it-IT" sz="1600" dirty="0" smtClean="0">
                <a:solidFill>
                  <a:schemeClr val="tx1"/>
                </a:solidFill>
              </a:rPr>
              <a:t>(in rosso) che colleghi </a:t>
            </a:r>
            <a:r>
              <a:rPr lang="it-IT" sz="1600" dirty="0" smtClean="0">
                <a:solidFill>
                  <a:schemeClr val="tx1"/>
                </a:solidFill>
              </a:rPr>
              <a:t>i presenti (già riaperti dai nostri coetanei dell’Istituto </a:t>
            </a:r>
            <a:r>
              <a:rPr lang="it-IT" sz="1600" dirty="0" smtClean="0">
                <a:solidFill>
                  <a:schemeClr val="tx1"/>
                </a:solidFill>
              </a:rPr>
              <a:t>Agrario; in verde) </a:t>
            </a:r>
            <a:r>
              <a:rPr lang="it-IT" sz="1600" dirty="0" smtClean="0">
                <a:solidFill>
                  <a:schemeClr val="tx1"/>
                </a:solidFill>
              </a:rPr>
              <a:t>alla viabilità principale. In fase progettuale andrà posta attenzione sia a non alterare l’equilibrio del pendio, sia alle essenze vegetali che dovranno fare da divisorio/schermatura fra la zona della riqualificazione boschiva (</a:t>
            </a:r>
            <a:r>
              <a:rPr lang="it-IT" sz="1600" dirty="0" err="1" smtClean="0">
                <a:solidFill>
                  <a:schemeClr val="tx1"/>
                </a:solidFill>
              </a:rPr>
              <a:t>sottoprogetto</a:t>
            </a:r>
            <a:r>
              <a:rPr lang="it-IT" sz="1600" dirty="0" smtClean="0">
                <a:solidFill>
                  <a:schemeClr val="tx1"/>
                </a:solidFill>
              </a:rPr>
              <a:t> 4) e quella della rigenerazione agricola (</a:t>
            </a:r>
            <a:r>
              <a:rPr lang="it-IT" sz="1600" dirty="0" err="1" smtClean="0">
                <a:solidFill>
                  <a:schemeClr val="tx1"/>
                </a:solidFill>
              </a:rPr>
              <a:t>sottoprogetto</a:t>
            </a:r>
            <a:r>
              <a:rPr lang="it-IT" sz="1600" dirty="0" smtClean="0">
                <a:solidFill>
                  <a:schemeClr val="tx1"/>
                </a:solidFill>
              </a:rPr>
              <a:t> 3</a:t>
            </a:r>
            <a:r>
              <a:rPr lang="it-IT" sz="1600" dirty="0" smtClean="0">
                <a:solidFill>
                  <a:schemeClr val="tx1"/>
                </a:solidFill>
              </a:rPr>
              <a:t>).</a:t>
            </a:r>
            <a:endParaRPr lang="it-IT" sz="1600" dirty="0" smtClean="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212976"/>
            <a:ext cx="5804082" cy="3600000"/>
          </a:xfrm>
          <a:prstGeom prst="rect">
            <a:avLst/>
          </a:prstGeom>
        </p:spPr>
      </p:pic>
      <p:sp>
        <p:nvSpPr>
          <p:cNvPr id="6" name="Sottotitolo 2"/>
          <p:cNvSpPr txBox="1">
            <a:spLocks/>
          </p:cNvSpPr>
          <p:nvPr/>
        </p:nvSpPr>
        <p:spPr>
          <a:xfrm>
            <a:off x="0" y="2852936"/>
            <a:ext cx="3107507" cy="40050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it-IT" sz="1600" dirty="0" smtClean="0">
                <a:solidFill>
                  <a:schemeClr val="tx1"/>
                </a:solidFill>
              </a:rPr>
              <a:t>Andando </a:t>
            </a:r>
            <a:r>
              <a:rPr lang="it-IT" sz="1600" dirty="0" smtClean="0">
                <a:solidFill>
                  <a:schemeClr val="tx1"/>
                </a:solidFill>
              </a:rPr>
              <a:t>più verso valle, lungo i sentieri già aperti, </a:t>
            </a:r>
            <a:r>
              <a:rPr lang="it-IT" sz="1600" dirty="0" smtClean="0">
                <a:solidFill>
                  <a:schemeClr val="tx1"/>
                </a:solidFill>
              </a:rPr>
              <a:t>sono state individuate </a:t>
            </a:r>
            <a:r>
              <a:rPr lang="it-IT" sz="1600" dirty="0" smtClean="0">
                <a:solidFill>
                  <a:schemeClr val="tx1"/>
                </a:solidFill>
              </a:rPr>
              <a:t>du</a:t>
            </a:r>
            <a:r>
              <a:rPr lang="it-IT" sz="1600" dirty="0" smtClean="0">
                <a:solidFill>
                  <a:schemeClr val="tx1"/>
                </a:solidFill>
              </a:rPr>
              <a:t>e </a:t>
            </a:r>
            <a:r>
              <a:rPr lang="it-IT" sz="1600" dirty="0" smtClean="0">
                <a:solidFill>
                  <a:schemeClr val="tx1"/>
                </a:solidFill>
              </a:rPr>
              <a:t>future zone </a:t>
            </a:r>
            <a:r>
              <a:rPr lang="it-IT" sz="1600" dirty="0" smtClean="0">
                <a:solidFill>
                  <a:schemeClr val="tx1"/>
                </a:solidFill>
              </a:rPr>
              <a:t>relax (in blu) al margine del bosco, </a:t>
            </a:r>
            <a:r>
              <a:rPr lang="it-IT" sz="1600" dirty="0" smtClean="0">
                <a:solidFill>
                  <a:schemeClr val="tx1"/>
                </a:solidFill>
              </a:rPr>
              <a:t>anch’esse ripulite dai nostri coetanei dell’Istituto Agrario e </a:t>
            </a:r>
            <a:r>
              <a:rPr lang="it-IT" sz="1600" dirty="0" smtClean="0">
                <a:solidFill>
                  <a:schemeClr val="tx1"/>
                </a:solidFill>
              </a:rPr>
              <a:t>per </a:t>
            </a:r>
            <a:r>
              <a:rPr lang="it-IT" sz="1600" dirty="0" smtClean="0">
                <a:solidFill>
                  <a:schemeClr val="tx1"/>
                </a:solidFill>
              </a:rPr>
              <a:t>le </a:t>
            </a:r>
            <a:r>
              <a:rPr lang="it-IT" sz="1600" dirty="0" smtClean="0">
                <a:solidFill>
                  <a:schemeClr val="tx1"/>
                </a:solidFill>
              </a:rPr>
              <a:t>quali </a:t>
            </a:r>
            <a:r>
              <a:rPr lang="it-IT" sz="1600" dirty="0" smtClean="0">
                <a:solidFill>
                  <a:schemeClr val="tx1"/>
                </a:solidFill>
              </a:rPr>
              <a:t>andrà </a:t>
            </a:r>
            <a:r>
              <a:rPr lang="it-IT" sz="1600" dirty="0" smtClean="0">
                <a:solidFill>
                  <a:schemeClr val="tx1"/>
                </a:solidFill>
              </a:rPr>
              <a:t>progettata la sistemazione a verde (siepi divisorie) insieme al Liceo artistico D. </a:t>
            </a:r>
            <a:r>
              <a:rPr lang="it-IT" sz="1600" dirty="0" err="1" smtClean="0">
                <a:solidFill>
                  <a:schemeClr val="tx1"/>
                </a:solidFill>
              </a:rPr>
              <a:t>Buoninsegna</a:t>
            </a:r>
            <a:r>
              <a:rPr lang="it-IT" sz="1600" dirty="0" smtClean="0">
                <a:solidFill>
                  <a:schemeClr val="tx1"/>
                </a:solidFill>
              </a:rPr>
              <a:t>, sezione architettura, che ne curerà anche l’arredo</a:t>
            </a:r>
            <a:r>
              <a:rPr lang="it-IT" sz="1600" dirty="0" smtClean="0">
                <a:solidFill>
                  <a:schemeClr val="tx1"/>
                </a:solidFill>
              </a:rPr>
              <a:t>. A tal fine saremo seguiti anche dai tecnici dell’Istituto Nazionale di </a:t>
            </a:r>
            <a:r>
              <a:rPr lang="it-IT" sz="1600" dirty="0" err="1" smtClean="0">
                <a:solidFill>
                  <a:schemeClr val="tx1"/>
                </a:solidFill>
              </a:rPr>
              <a:t>BioArchitettura</a:t>
            </a:r>
            <a:r>
              <a:rPr lang="it-IT" sz="1600" dirty="0" smtClean="0">
                <a:solidFill>
                  <a:schemeClr val="tx1"/>
                </a:solidFill>
              </a:rPr>
              <a:t>, che fa parte del partenariato </a:t>
            </a:r>
            <a:r>
              <a:rPr lang="it-IT" sz="1600" dirty="0" err="1" smtClean="0">
                <a:solidFill>
                  <a:schemeClr val="tx1"/>
                </a:solidFill>
              </a:rPr>
              <a:t>Rigenerar_SI</a:t>
            </a:r>
            <a:r>
              <a:rPr lang="it-IT" sz="1600" dirty="0" smtClean="0">
                <a:solidFill>
                  <a:schemeClr val="tx1"/>
                </a:solidFill>
              </a:rPr>
              <a:t>.</a:t>
            </a:r>
            <a:endParaRPr lang="it-IT" sz="1600" dirty="0" smtClean="0">
              <a:solidFill>
                <a:schemeClr val="tx1"/>
              </a:solidFill>
            </a:endParaRPr>
          </a:p>
        </p:txBody>
      </p:sp>
    </p:spTree>
    <p:extLst>
      <p:ext uri="{BB962C8B-B14F-4D97-AF65-F5344CB8AC3E}">
        <p14:creationId xmlns:p14="http://schemas.microsoft.com/office/powerpoint/2010/main" val="3253002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3880</TotalTime>
  <Words>1133</Words>
  <Application>Microsoft Office PowerPoint</Application>
  <PresentationFormat>Presentazione su schermo (4:3)</PresentationFormat>
  <Paragraphs>100</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SimSun</vt:lpstr>
      <vt:lpstr>Arial</vt:lpstr>
      <vt:lpstr>Calibri</vt:lpstr>
      <vt:lpstr>Mangal</vt:lpstr>
      <vt:lpstr>Segoe UI Light</vt:lpstr>
      <vt:lpstr>SegoeUI-Light</vt:lpstr>
      <vt:lpstr>Tema di Office</vt:lpstr>
      <vt:lpstr>Istituto Tecnico Biotecnologie (indirizzo ambientale) MonnAgnese</vt:lpstr>
      <vt:lpstr>Alternanza Scuola/Lavoro MonnAgnese</vt:lpstr>
      <vt:lpstr>Alternanza Scuola/Lavoro IIS Ricasoli</vt:lpstr>
      <vt:lpstr>Alternanza Scuola/Lavoro IIS Ricasoli</vt:lpstr>
      <vt:lpstr>Alternanza Scuola/Lavoro MonnAgnese</vt:lpstr>
      <vt:lpstr>Alternanza Scuola/Lavoro MonnAgnese</vt:lpstr>
      <vt:lpstr>Alternanza Scuola/Lavoro MonnAgnese</vt:lpstr>
      <vt:lpstr>Alternanza Scuola/Lavoro MonnAgnese</vt:lpstr>
      <vt:lpstr>Alternanza Scuola/Lavoro MonnAgnese</vt:lpstr>
      <vt:lpstr>Alternanza Scuola/Lavoro MonnAgnese</vt:lpstr>
      <vt:lpstr>Alternanza Scuola/Lavoro MonnAgnese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Alternanza Scuola/Lavoro IIS Sarrocchi</dc:title>
  <dc:creator>Menicori Paolo</dc:creator>
  <cp:lastModifiedBy>Andrea Menicori</cp:lastModifiedBy>
  <cp:revision>316</cp:revision>
  <dcterms:created xsi:type="dcterms:W3CDTF">2018-12-13T10:39:47Z</dcterms:created>
  <dcterms:modified xsi:type="dcterms:W3CDTF">2019-05-07T14:59:11Z</dcterms:modified>
</cp:coreProperties>
</file>